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69" r:id="rId3"/>
    <p:sldId id="265" r:id="rId4"/>
    <p:sldId id="261" r:id="rId5"/>
    <p:sldId id="264" r:id="rId6"/>
    <p:sldId id="266" r:id="rId7"/>
    <p:sldId id="271" r:id="rId8"/>
    <p:sldId id="267" r:id="rId9"/>
    <p:sldId id="277" r:id="rId10"/>
    <p:sldId id="273" r:id="rId11"/>
    <p:sldId id="278" r:id="rId12"/>
    <p:sldId id="275" r:id="rId13"/>
    <p:sldId id="276" r:id="rId14"/>
    <p:sldId id="279" r:id="rId15"/>
    <p:sldId id="280" r:id="rId16"/>
    <p:sldId id="268" r:id="rId17"/>
    <p:sldId id="282" r:id="rId18"/>
  </p:sldIdLst>
  <p:sldSz cx="12192000" cy="6858000"/>
  <p:notesSz cx="6858000" cy="9144000"/>
  <p:defaultTextStyle>
    <a:defPPr>
      <a:defRPr lang="de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8"/>
    <p:restoredTop sz="94679"/>
  </p:normalViewPr>
  <p:slideViewPr>
    <p:cSldViewPr snapToGrid="0">
      <p:cViewPr>
        <p:scale>
          <a:sx n="109" d="100"/>
          <a:sy n="109" d="100"/>
        </p:scale>
        <p:origin x="888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08:34:06.7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24575,'2'0'0,"0"0"0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08:33:52.3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24575,'3'0'0,"-1"0"0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09:42:21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24575,'18'0'0,"14"0"0,30 0 0,30 0 0,-30 0 0,3 0 0,6-1 0,1-1 0,1-1 0,-1-1 0,-5-1 0,-3 0 0,-9-1 0,-3 1 0,39-4 0,-8 2 0,5-1 0,7-2 0,-4 0 0,-9 4 0,-18 2 0,-12 4 0,-5-3 0,-5 0 0,-6-2 0,-8-1 0,-16 4 0,-5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09:42:22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0 533 24575,'2'-13'0,"7"-2"0,12-6 0,12-7 0,19-15 0,17-18 0,-28 24 0,1-2 0,1-3 0,0 0 0,-5 3 0,-1 2 0,19-17 0,-18 18 0,-20 21 0,-7 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09:42:24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24575,'29'23'0,"17"14"0,26 24 0,-33-27 0,1 0 0,2 2 0,0 1 0,0-1 0,-1-2 0,31 28 0,-6-4 0,-20-12 0,-14-12 0,-7-7 0,-6-7 0,-7-5 0,-3-3 0,-4-2 0,0-2 0,-2-1 0,-1-2 0,0-2 0,0 0 0,0-1 0,0 2 0,-1-1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09:42:27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1 435 24575,'78'0'0,"-27"0"0,3 0 0,14 0 0,1 0 0,-3 0 0,-1 0 0,-3 0 0,-3 0 0,-7 0 0,-2 0 0,40 0 0,-1 0 0,-14 0 0,-5 0 0,-6 0 0,-10 0 0,-11 0 0,-12 0 0,-8 0 0,-7 0 0,-6 0 0,0 0 0,0 0 0,5 0 0,6 0 0,4 0 0,7 0 0,1 0 0,-2 0 0,-5 0 0,-2 0 0,-14 0 0,-1-1 0,-11-1 0,-1-1 0,0-2 0,-3-1 0,-4 0 0,-5-2 0,-2-2 0,-2-2 0,0 0 0,-2 0 0,0 1 0,2 0 0,1-2 0,0-4 0,-5-4 0,-5-5 0,-5-8 0,-7-9 0,-4-4 0,1 2 0,6 9 0,14 11 0,5 8 0,11 9 0,2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09:42:28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749 1 24575,'-21'4'0,"-6"7"0,-8 9 0,-17 14 0,-20 12 0,27-17 0,-2 0 0,-6 3 0,-1-1 0,4-1 0,1-2 0,-34 18 0,20-13 0,21-8 0,11-6 0,15-8 0,8-2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14:17:26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24575,'17'0'0,"19"0"0,26 0 0,23 0 0,11 0 0,-3-4 0,-7 0 0,-10-3 0,-10 0 0,-8 1 0,-7-1 0,-4 1 0,-3 1 0,-2 0 0,-1 1 0,-2 1 0,0-1 0,-2 2 0,0-1 0,-1 0 0,0-2 0,-1 0 0,-6 2 0,-12 1 0,-8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14:17:29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155 434 24575,'0'-11'0,"6"-12"0,10-16 0,8-7 0,9-7 0,3-1 0,-2 5 0,-1 3 0,-7 10 0,-6 10 0,-4 6 0,-4 7 0,-5 4 0,-3 4 0,-3 2 0,-1 3 0,0 7 0,0 11 0,0 4 0,0 4 0,0 2 0,0 1 0,0 2 0,0 0 0,0 1 0,0-1 0,0 2 0,0-1 0,0-1 0,0 4 0,0 4 0,0 3 0,0 2 0,0 0 0,1 0 0,1-2 0,2-4 0,-1-5 0,0-6 0,0-5 0,-1-5 0,-1-5 0,-1-4 0,0-2 0,0-1 0,0-1 0,0 3 0,0 1 0,0 1 0,0 1 0,-2-5 0,-2-5 0,-4-9 0,-2-1 0,-2-4 0,-4 0 0,-2 0 0,-5-2 0,-4-1 0,-2-1 0,0-1 0,2-1 0,3 1 0,5 3 0,4 3 0,2 0 0,-1 0 0,1-1 0,1 0 0,0 1 0,1 4 0,-1 1 0,1 1 0,0 0 0,1-1 0,1 1 0,-1-1 0,1 0 0,1 0 0,1 0 0,2 1 0,2 1 0,1 0 0,1 0 0,-1 0 0,1 1 0,-1 1 0,1 2 0,1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14:17:33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1 282 24575,'23'-3'0,"29"1"0,46 2 0,-27 0 0,4 0 0,4 0 0,0 0 0,-3 0 0,0 0 0,-4 0 0,0 0 0,-7 0 0,0 0 0,1 0 0,-1 0 0,-5 0 0,-4 0 0,33 0 0,-23 0 0,-18 0 0,-16 0 0,-11 0 0,-5 0 0,-4 0 0,-1 0 0,-1 0 0,-4 0 0,-1 0 0,-5-1 0,-5-1 0,-8 1 0,-7-2 0,-5 2 0,-3-1 0,-4-1 0,-1 0 0,-8-3 0,-6-6 0,-7-8 0,-2-6 0,3-2 0,5 1 0,8 5 0,8 3 0,4 2 0,6 4 0,4 2 0,4 2 0,3 3 0,1 1 0,1-1 0,1 2 0,0 0 0,1 0 0,-3 1 0,1 0 0,-1-2 0,0 1 0,3 0 0,2 1 0,2 3 0,3 7 0,6 9 0,3 10 0,4 7 0,2 4 0,-1 1 0,0 0 0,0 2 0,-1 2 0,-1 0 0,-1-2 0,-2-6 0,0-5 0,-2-3 0,0-4 0,-1 2 0,0 1 0,1 1 0,0 2 0,0 3 0,-2-1 0,-1-5 0,1-6 0,-1-7 0,0-5 0,-1 0 0,-2-5 0,1 3 0,-2-2 0,0 2 0,0 3 0,0 1 0,0 2 0,2 1 0,0-7 0,3-6 0,-2-14 0,1-8 0,1-5 0,1-1 0,-1 2 0,0 1 0,-2 2 0,1-1 0,1 0 0,2 1 0,2 3 0,0 1 0,4 0 0,2-4 0,5-4 0,3-1 0,1 3 0,-1 1 0,0 1 0,-3 1 0,-1-1 0,-1 0 0,-3 1 0,1 2 0,-2 4 0,0 3 0,-2 6 0,-4 3 0,-4 4 0,-2 1 0,-2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08:33:51.7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 24575,'0'-8'0,"0"2"0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08:34:07.8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08:33:52.3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24575,'3'0'0,"-1"0"0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08:35:50.4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24575,'1'0'0,"1"0"0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14:27:28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24575,'28'0'0,"21"0"0,50 0 0,-23 0 0,5 0 0,5-1 0,2 0 0,-22-1 0,3 0 0,0-2-236,4-1 1,1-1 0,-1 0 235,-3-1 0,0 0 0,0 0 0,3 0 0,1-1 0,-3 2 0,21-2 0,-4 2 87,-18 2 0,-3 2-87,-10 0 0,-3 1 0,26 0 0,-27 1 0,-19 0 0,-20 0 0,-6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14:27:32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25 429 24575,'7'-48'0,"9"-13"0,11-15 0,9-3 0,-2 14 0,-6 17 0,-7 18 0,-10 15 0,-3 8 0,-5 10 0,-3 4 0,0 6 0,1 3 0,2 3 0,2 5 0,1 4 0,3 7 0,2 8 0,2 7 0,5 7 0,3 5 0,3 1 0,2 3 0,-3 1 0,-3-4 0,-4-7 0,-5-9 0,-2-12 0,-3-9 0,-3-5 0,-2-11 0,-1 0 0,-1-9 0,-4 0 0,-4-1 0,-3-2 0,-3-3 0,-1-3 0,-2-4 0,-2-1 0,-1-6 0,-3-2 0,1-3 0,-2-4 0,-2-1 0,-3 0 0,-3 1 0,-1 3 0,4 3 0,2 2 0,7 4 0,5 4 0,6 3 0,3 4 0,3 1 0,1 0 0,1 1 0,1 0 0,-2 2 0,1 1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08:34:09.8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08:34:11.9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 24575,'0'-2'0,"0"0"0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08:34:17.0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08:32:45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24575,'11'0'0,"2"0"0,4 0 0,4 0 0,3 0 0,3 0 0,5 0 0,4 0 0,5 0 0,6 0 0,2 0 0,3 0 0,1 0 0,-2 0 0,-2 0 0,-6 0 0,-10 0 0,-6 0 0,-6 0 0,-3 0 0,1 0 0,-1 0 0,1 0 0,-1-1 0,0-1 0,1-1 0,-2 1 0,0 1 0,-4 1 0,1 0 0,1 0 0,1-2 0,1-1 0,-1 1 0,-3 0 0,1 2 0,1-1 0,2-1 0,1-1 0,1 1 0,-3 2 0,0-4 0,-8 1 0,-2-1 0,-6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08:32:47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1 566 24575,'14'-20'0,"17"-18"0,20-17 0,-12 15 0,2-2 0,-3 5 0,-1 1 0,4-4 0,-1 1 0,19-16 0,-14 13 0,-12 11 0,-8 9 0,-4 3 0,-1 2 0,-7 4 0,-5 3 0,-5 5 0,-2 2 0,-1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08:32:48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24575,'19'4'0,"5"6"0,5 6 0,2 3 0,3 1 0,4 3 0,2 3 0,3 3 0,-4 4 0,1-1 0,1 0 0,4-1 0,6 0 0,0-2 0,6 0 0,0 1 0,-3-3 0,-5 0 0,-8-5 0,-8-3 0,-5-2 0,-4-4 0,-6-5 0,-8-3 0,-5-4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08:33:51.7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 24575,'0'-8'0,"0"2"0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7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9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53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57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54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2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41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1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64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50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6/27/23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73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customXml" Target="../ink/ink19.xml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1" Type="http://schemas.openxmlformats.org/officeDocument/2006/relationships/image" Target="../media/image28.png"/><Relationship Id="rId5" Type="http://schemas.openxmlformats.org/officeDocument/2006/relationships/customXml" Target="../ink/ink20.xml"/><Relationship Id="rId10" Type="http://schemas.openxmlformats.org/officeDocument/2006/relationships/customXml" Target="../ink/ink23.xml"/><Relationship Id="rId4" Type="http://schemas.openxmlformats.org/officeDocument/2006/relationships/image" Target="../media/image6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 27" descr="3D Machine Parts">
            <a:extLst>
              <a:ext uri="{FF2B5EF4-FFF2-40B4-BE49-F238E27FC236}">
                <a16:creationId xmlns:a16="http://schemas.microsoft.com/office/drawing/2014/main" id="{1889C9A6-2DA9-B5DB-3BA0-AD1F3BEAFE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10"/>
            <a:ext cx="12191999" cy="6857990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A82C8B-5E3B-5F1B-CA5D-B15F98129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5043268" cy="3641784"/>
          </a:xfrm>
        </p:spPr>
        <p:txBody>
          <a:bodyPr>
            <a:normAutofit/>
          </a:bodyPr>
          <a:lstStyle/>
          <a:p>
            <a:r>
              <a:rPr lang="de-IT" dirty="0">
                <a:solidFill>
                  <a:srgbClr val="FFFFFF"/>
                </a:solidFill>
              </a:rPr>
              <a:t>Generative Pretrained Transformers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D43FDB-5161-B9D3-F8AA-9165C265C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186" y="4846082"/>
            <a:ext cx="5024722" cy="1211819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de-IT" sz="1700">
                <a:solidFill>
                  <a:srgbClr val="FFFFFF"/>
                </a:solidFill>
              </a:rPr>
              <a:t>Peter Pichler </a:t>
            </a:r>
          </a:p>
          <a:p>
            <a:pPr>
              <a:lnSpc>
                <a:spcPct val="110000"/>
              </a:lnSpc>
            </a:pPr>
            <a:r>
              <a:rPr lang="de-IT" sz="1700">
                <a:solidFill>
                  <a:srgbClr val="FFFFFF"/>
                </a:solidFill>
              </a:rPr>
              <a:t>11821941</a:t>
            </a:r>
          </a:p>
          <a:p>
            <a:pPr>
              <a:lnSpc>
                <a:spcPct val="110000"/>
              </a:lnSpc>
            </a:pPr>
            <a:r>
              <a:rPr lang="de-IT" sz="1700">
                <a:solidFill>
                  <a:srgbClr val="FFFFFF"/>
                </a:solidFill>
              </a:rPr>
              <a:t>Digital Organizations </a:t>
            </a:r>
          </a:p>
          <a:p>
            <a:pPr>
              <a:lnSpc>
                <a:spcPct val="110000"/>
              </a:lnSpc>
            </a:pPr>
            <a:endParaRPr lang="de-IT" sz="1700">
              <a:solidFill>
                <a:srgbClr val="FFFFFF"/>
              </a:solidFill>
            </a:endParaRP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9F422342-7AC9-4223-85E5-22A9760D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64ADA0D0-1AB0-408C-B918-0F356096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6/27/23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80F305E9-AE7B-46C7-A36C-F5B9B8A0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39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9568D-FEC0-88C8-3D79-2490EAFC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IT" dirty="0"/>
              <a:t>Attention explained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538252-242B-C858-86AA-AF99DB522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8" y="1602942"/>
            <a:ext cx="10995660" cy="4029074"/>
          </a:xfrm>
        </p:spPr>
        <p:txBody>
          <a:bodyPr/>
          <a:lstStyle/>
          <a:p>
            <a:r>
              <a:rPr lang="de-DE" dirty="0" err="1"/>
              <a:t>Scaled</a:t>
            </a:r>
            <a:r>
              <a:rPr lang="de-DE" dirty="0"/>
              <a:t> </a:t>
            </a:r>
            <a:r>
              <a:rPr lang="de-DE" dirty="0" err="1"/>
              <a:t>Dot-Product</a:t>
            </a:r>
            <a:r>
              <a:rPr lang="de-DE" dirty="0"/>
              <a:t> Attention: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 </a:t>
            </a:r>
            <a:r>
              <a:rPr lang="de-DE" dirty="0" err="1"/>
              <a:t>mechanism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  <a:p>
            <a:r>
              <a:rPr lang="de-DE" dirty="0" err="1"/>
              <a:t>Dimensions</a:t>
            </a:r>
            <a:r>
              <a:rPr lang="de-DE" dirty="0"/>
              <a:t>: </a:t>
            </a:r>
            <a:r>
              <a:rPr lang="de-DE" dirty="0" err="1"/>
              <a:t>Queries</a:t>
            </a:r>
            <a:r>
              <a:rPr lang="de-DE" dirty="0"/>
              <a:t> and </a:t>
            </a:r>
            <a:r>
              <a:rPr lang="de-DE" dirty="0" err="1"/>
              <a:t>keys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</a:t>
            </a:r>
            <a:r>
              <a:rPr lang="de-DE" dirty="0" err="1"/>
              <a:t>dk</a:t>
            </a:r>
            <a:r>
              <a:rPr lang="de-DE" dirty="0"/>
              <a:t>,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dv.</a:t>
            </a:r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: </a:t>
            </a:r>
            <a:r>
              <a:rPr lang="de-DE" dirty="0" err="1"/>
              <a:t>Calculates</a:t>
            </a:r>
            <a:r>
              <a:rPr lang="de-DE" dirty="0"/>
              <a:t> </a:t>
            </a:r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and </a:t>
            </a:r>
            <a:r>
              <a:rPr lang="de-DE" dirty="0" err="1"/>
              <a:t>keys</a:t>
            </a:r>
            <a:r>
              <a:rPr lang="de-DE" dirty="0"/>
              <a:t>.</a:t>
            </a:r>
          </a:p>
          <a:p>
            <a:r>
              <a:rPr lang="de-DE" dirty="0" err="1"/>
              <a:t>Scaling</a:t>
            </a:r>
            <a:r>
              <a:rPr lang="de-DE" dirty="0"/>
              <a:t>: Scales </a:t>
            </a:r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root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dk</a:t>
            </a:r>
            <a:r>
              <a:rPr lang="de-DE" dirty="0"/>
              <a:t>.</a:t>
            </a:r>
          </a:p>
          <a:p>
            <a:r>
              <a:rPr lang="de-DE" dirty="0" err="1"/>
              <a:t>Softmax</a:t>
            </a:r>
            <a:r>
              <a:rPr lang="de-DE" dirty="0"/>
              <a:t>: </a:t>
            </a:r>
            <a:r>
              <a:rPr lang="de-DE" dirty="0" err="1"/>
              <a:t>Applies</a:t>
            </a:r>
            <a:r>
              <a:rPr lang="de-DE" dirty="0"/>
              <a:t> </a:t>
            </a:r>
            <a:r>
              <a:rPr lang="de-DE" dirty="0" err="1"/>
              <a:t>softmax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.</a:t>
            </a:r>
          </a:p>
          <a:p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: </a:t>
            </a:r>
            <a:r>
              <a:rPr lang="de-DE" dirty="0" err="1"/>
              <a:t>Multiplies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and sums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.</a:t>
            </a:r>
          </a:p>
          <a:p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on </a:t>
            </a:r>
            <a:r>
              <a:rPr lang="de-DE" dirty="0" err="1"/>
              <a:t>packed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Q, </a:t>
            </a:r>
            <a:r>
              <a:rPr lang="de-DE" dirty="0" err="1"/>
              <a:t>keys</a:t>
            </a:r>
            <a:r>
              <a:rPr lang="de-DE" dirty="0"/>
              <a:t> K, and </a:t>
            </a:r>
            <a:r>
              <a:rPr lang="de-DE" dirty="0" err="1"/>
              <a:t>values</a:t>
            </a:r>
            <a:r>
              <a:rPr lang="de-DE" dirty="0"/>
              <a:t> V.</a:t>
            </a:r>
            <a:endParaRPr lang="de-I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ECCCA3-B763-736C-4B44-44A10BE87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618" y="4920816"/>
            <a:ext cx="52197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4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9718D-0789-3A90-D1F5-02DCD74C5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685" y="774657"/>
            <a:ext cx="10995659" cy="1077849"/>
          </a:xfrm>
        </p:spPr>
        <p:txBody>
          <a:bodyPr/>
          <a:lstStyle/>
          <a:p>
            <a:r>
              <a:rPr lang="de-DE" dirty="0"/>
              <a:t>B</a:t>
            </a:r>
            <a:r>
              <a:rPr lang="de-IT" dirty="0"/>
              <a:t>asic example of Attention in Python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435CFCA-43CA-08EE-94BA-50EC07C07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3115" y="1477116"/>
            <a:ext cx="7085770" cy="47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92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E575091-7913-4053-918D-9F49C0AE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IT" dirty="0"/>
              <a:t>Attention vs. Multi-Head Attention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52B13AD-029E-C69D-DCB9-09F8BFEBF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847" y="1590109"/>
            <a:ext cx="8682305" cy="478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83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8FF778-E4E4-548C-7E13-56795958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IT" dirty="0"/>
              <a:t>Multi Head Attention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CFCCDF-A94B-27B2-A6D6-D28A80A70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1765780"/>
            <a:ext cx="10995660" cy="402907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Multi-Head Attention: Multiple </a:t>
            </a:r>
            <a:r>
              <a:rPr lang="de-DE" dirty="0" err="1"/>
              <a:t>attention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Linear </a:t>
            </a:r>
            <a:r>
              <a:rPr lang="de-DE" dirty="0" err="1"/>
              <a:t>Projection</a:t>
            </a:r>
            <a:r>
              <a:rPr lang="de-DE" dirty="0"/>
              <a:t>: </a:t>
            </a:r>
            <a:r>
              <a:rPr lang="de-DE" dirty="0" err="1"/>
              <a:t>Queries</a:t>
            </a:r>
            <a:r>
              <a:rPr lang="de-DE" dirty="0"/>
              <a:t>, </a:t>
            </a:r>
            <a:r>
              <a:rPr lang="de-DE" dirty="0" err="1"/>
              <a:t>keys</a:t>
            </a:r>
            <a:r>
              <a:rPr lang="de-DE" dirty="0"/>
              <a:t>, and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projected</a:t>
            </a:r>
            <a:r>
              <a:rPr lang="de-DE" dirty="0"/>
              <a:t> h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different </a:t>
            </a:r>
            <a:r>
              <a:rPr lang="de-DE" dirty="0" err="1"/>
              <a:t>dimensions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Parallel Attention: Attention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in parallel on </a:t>
            </a:r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, </a:t>
            </a:r>
            <a:r>
              <a:rPr lang="de-DE" dirty="0" err="1"/>
              <a:t>keys</a:t>
            </a:r>
            <a:r>
              <a:rPr lang="de-DE" dirty="0"/>
              <a:t>, and </a:t>
            </a:r>
            <a:r>
              <a:rPr lang="de-DE" dirty="0" err="1"/>
              <a:t>values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Joint Attention: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attending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different </a:t>
            </a:r>
            <a:r>
              <a:rPr lang="de-DE" dirty="0" err="1"/>
              <a:t>subspaces</a:t>
            </a:r>
            <a:r>
              <a:rPr lang="de-DE" dirty="0"/>
              <a:t> at different </a:t>
            </a:r>
            <a:r>
              <a:rPr lang="de-DE" dirty="0" err="1"/>
              <a:t>positions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Enhanced Information: Single </a:t>
            </a:r>
            <a:r>
              <a:rPr lang="de-DE" dirty="0" err="1"/>
              <a:t>attention</a:t>
            </a:r>
            <a:r>
              <a:rPr lang="de-DE" dirty="0"/>
              <a:t> </a:t>
            </a:r>
            <a:r>
              <a:rPr lang="de-DE" dirty="0" err="1"/>
              <a:t>head</a:t>
            </a:r>
            <a:r>
              <a:rPr lang="de-DE" dirty="0"/>
              <a:t> </a:t>
            </a:r>
            <a:r>
              <a:rPr lang="de-DE" dirty="0" err="1"/>
              <a:t>averaging</a:t>
            </a:r>
            <a:r>
              <a:rPr lang="de-DE" dirty="0"/>
              <a:t> </a:t>
            </a:r>
            <a:r>
              <a:rPr lang="de-DE" dirty="0" err="1"/>
              <a:t>inhibits</a:t>
            </a:r>
            <a:r>
              <a:rPr lang="de-DE" dirty="0"/>
              <a:t> </a:t>
            </a:r>
            <a:r>
              <a:rPr lang="de-DE" dirty="0" err="1"/>
              <a:t>joint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 </a:t>
            </a:r>
            <a:r>
              <a:rPr lang="de-DE" dirty="0" err="1"/>
              <a:t>capability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719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D3503-91AC-3179-F09C-9861489F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499"/>
            <a:ext cx="5547360" cy="1948801"/>
          </a:xfrm>
        </p:spPr>
        <p:txBody>
          <a:bodyPr>
            <a:normAutofit/>
          </a:bodyPr>
          <a:lstStyle/>
          <a:p>
            <a:r>
              <a:rPr lang="de-IT" sz="4400" dirty="0"/>
              <a:t>Attention in encoders/decoder layers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B71CE67-39AF-CAA2-BF94-03EFD1D8B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61" y="3102574"/>
            <a:ext cx="6265525" cy="2705996"/>
          </a:xfrm>
          <a:prstGeom prst="rect">
            <a:avLst/>
          </a:prstGeom>
          <a:noFill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6DF68E-1F81-D9C7-0A32-96C150388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928" y="952500"/>
            <a:ext cx="4689605" cy="51054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Used</a:t>
            </a:r>
            <a:r>
              <a:rPr lang="de-DE" dirty="0"/>
              <a:t> in 3 </a:t>
            </a:r>
            <a:r>
              <a:rPr lang="de-DE" dirty="0" err="1"/>
              <a:t>ways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architectur</a:t>
            </a:r>
            <a:r>
              <a:rPr lang="de-DE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Encoder-decoder </a:t>
            </a:r>
            <a:r>
              <a:rPr lang="de-DE" dirty="0" err="1"/>
              <a:t>attention</a:t>
            </a:r>
            <a:r>
              <a:rPr lang="de-DE" dirty="0"/>
              <a:t>: Decoder </a:t>
            </a:r>
            <a:r>
              <a:rPr lang="de-DE" dirty="0" err="1"/>
              <a:t>attends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all </a:t>
            </a:r>
            <a:r>
              <a:rPr lang="de-DE" dirty="0" err="1"/>
              <a:t>positions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Encoder </a:t>
            </a:r>
            <a:r>
              <a:rPr lang="de-DE" dirty="0" err="1"/>
              <a:t>self</a:t>
            </a:r>
            <a:r>
              <a:rPr lang="de-DE" dirty="0"/>
              <a:t>-attention: Encoder </a:t>
            </a:r>
            <a:r>
              <a:rPr lang="de-DE" dirty="0" err="1"/>
              <a:t>attends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all </a:t>
            </a:r>
            <a:r>
              <a:rPr lang="de-DE" dirty="0" err="1"/>
              <a:t>positions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encoder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Decoder </a:t>
            </a:r>
            <a:r>
              <a:rPr lang="de-DE" dirty="0" err="1"/>
              <a:t>self</a:t>
            </a:r>
            <a:r>
              <a:rPr lang="de-DE" dirty="0"/>
              <a:t>-attention: Decoder </a:t>
            </a:r>
            <a:r>
              <a:rPr lang="de-DE" dirty="0" err="1"/>
              <a:t>attends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all </a:t>
            </a:r>
            <a:r>
              <a:rPr lang="de-DE" dirty="0" err="1"/>
              <a:t>positions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decoder</a:t>
            </a:r>
            <a:r>
              <a:rPr lang="de-DE" dirty="0"/>
              <a:t>,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.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966F84F2-8A04-4430-BDD5-201029A017D9}" type="datetime1">
              <a:rPr lang="en-US" smtClean="0"/>
              <a:pPr>
                <a:spcAft>
                  <a:spcPts val="600"/>
                </a:spcAft>
              </a:pPr>
              <a:t>6/27/23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29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0DFCD-B601-5E4A-0A7F-B0E14ADE6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Position-</a:t>
            </a:r>
            <a:r>
              <a:rPr lang="de-DE" dirty="0" err="1"/>
              <a:t>wise</a:t>
            </a:r>
            <a:r>
              <a:rPr lang="de-DE" dirty="0"/>
              <a:t> Feed-Forward Networks</a:t>
            </a:r>
            <a:br>
              <a:rPr lang="de-DE" dirty="0"/>
            </a:br>
            <a:br>
              <a:rPr lang="de-DE" dirty="0"/>
            </a:br>
            <a:endParaRPr lang="de-IT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A05C2A3-F933-17F8-4B94-EDA56D202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6690" y="1414462"/>
            <a:ext cx="3271130" cy="40290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AD0BF50-B8F8-CB1D-F127-5BD5433D6A2A}"/>
              </a:ext>
            </a:extLst>
          </p:cNvPr>
          <p:cNvSpPr txBox="1"/>
          <p:nvPr/>
        </p:nvSpPr>
        <p:spPr>
          <a:xfrm>
            <a:off x="860865" y="1837857"/>
            <a:ext cx="6099348" cy="2791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layer</a:t>
            </a:r>
            <a:r>
              <a:rPr lang="de-DE" sz="2000" dirty="0"/>
              <a:t> </a:t>
            </a:r>
            <a:r>
              <a:rPr lang="de-DE" sz="2000" dirty="0" err="1"/>
              <a:t>has</a:t>
            </a:r>
            <a:r>
              <a:rPr lang="de-DE" sz="2000" dirty="0"/>
              <a:t> a </a:t>
            </a:r>
            <a:r>
              <a:rPr lang="de-DE" sz="2000" dirty="0" err="1"/>
              <a:t>connected</a:t>
            </a:r>
            <a:r>
              <a:rPr lang="de-DE" sz="2000" dirty="0"/>
              <a:t> </a:t>
            </a:r>
            <a:r>
              <a:rPr lang="de-DE" sz="2000" dirty="0" err="1"/>
              <a:t>feed</a:t>
            </a:r>
            <a:r>
              <a:rPr lang="de-DE" sz="2000" dirty="0"/>
              <a:t>-forward network.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000" dirty="0" err="1"/>
              <a:t>Operates</a:t>
            </a:r>
            <a:r>
              <a:rPr lang="de-DE" sz="2000" dirty="0"/>
              <a:t> on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position</a:t>
            </a:r>
            <a:r>
              <a:rPr lang="de-DE" sz="2000" dirty="0"/>
              <a:t> </a:t>
            </a:r>
            <a:r>
              <a:rPr lang="de-DE" sz="2000" dirty="0" err="1"/>
              <a:t>individually</a:t>
            </a:r>
            <a:r>
              <a:rPr lang="de-DE" sz="2000" dirty="0"/>
              <a:t>.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000" dirty="0" err="1"/>
              <a:t>Structure</a:t>
            </a:r>
            <a:r>
              <a:rPr lang="de-DE" sz="2000" dirty="0"/>
              <a:t>: </a:t>
            </a:r>
            <a:r>
              <a:rPr lang="de-DE" sz="2000" dirty="0" err="1"/>
              <a:t>Two</a:t>
            </a:r>
            <a:r>
              <a:rPr lang="de-DE" sz="2000" dirty="0"/>
              <a:t> linear </a:t>
            </a:r>
            <a:r>
              <a:rPr lang="de-DE" sz="2000" dirty="0" err="1"/>
              <a:t>transformations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ReLU</a:t>
            </a:r>
            <a:r>
              <a:rPr lang="de-DE" sz="2000" dirty="0"/>
              <a:t> </a:t>
            </a:r>
            <a:r>
              <a:rPr lang="de-DE" sz="2000" dirty="0" err="1"/>
              <a:t>activation</a:t>
            </a:r>
            <a:r>
              <a:rPr lang="de-DE" sz="2000" dirty="0"/>
              <a:t>.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000" dirty="0"/>
              <a:t>Formula: </a:t>
            </a:r>
            <a:r>
              <a:rPr lang="de-DE" sz="2000" b="1" dirty="0"/>
              <a:t>FFN(x) = </a:t>
            </a:r>
            <a:r>
              <a:rPr lang="de-DE" sz="2000" b="1" dirty="0" err="1"/>
              <a:t>max</a:t>
            </a:r>
            <a:r>
              <a:rPr lang="de-DE" sz="2000" b="1" dirty="0"/>
              <a:t>(0, xW1 + b1)W2 + b2 (2)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000" dirty="0"/>
              <a:t>Linear </a:t>
            </a:r>
            <a:r>
              <a:rPr lang="de-DE" sz="2000" dirty="0" err="1"/>
              <a:t>transformations</a:t>
            </a:r>
            <a:r>
              <a:rPr lang="de-DE" sz="2000" dirty="0"/>
              <a:t> </a:t>
            </a:r>
            <a:r>
              <a:rPr lang="de-DE" sz="2000" dirty="0" err="1"/>
              <a:t>vary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</a:t>
            </a:r>
            <a:r>
              <a:rPr lang="de-DE" sz="2000" dirty="0" err="1"/>
              <a:t>layers</a:t>
            </a:r>
            <a:r>
              <a:rPr lang="de-DE" sz="2000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0DDAC384-1B73-1548-7E90-0E8FB3316875}"/>
                  </a:ext>
                </a:extLst>
              </p14:cNvPr>
              <p14:cNvContentPartPr/>
              <p14:nvPr/>
            </p14:nvContentPartPr>
            <p14:xfrm>
              <a:off x="10004811" y="2673019"/>
              <a:ext cx="437400" cy="30960"/>
            </p14:xfrm>
          </p:contentPart>
        </mc:Choice>
        <mc:Fallback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0DDAC384-1B73-1548-7E90-0E8FB33168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95811" y="2664019"/>
                <a:ext cx="4550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E5B16AC9-156A-751A-46E1-8080DB27326C}"/>
                  </a:ext>
                </a:extLst>
              </p14:cNvPr>
              <p14:cNvContentPartPr/>
              <p14:nvPr/>
            </p14:nvContentPartPr>
            <p14:xfrm>
              <a:off x="9971691" y="2552779"/>
              <a:ext cx="159480" cy="307440"/>
            </p14:xfrm>
          </p:contentPart>
        </mc:Choice>
        <mc:Fallback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E5B16AC9-156A-751A-46E1-8080DB2732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2691" y="2544139"/>
                <a:ext cx="17712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F66C91F0-B9C4-E3F8-BD38-DFBC05681888}"/>
                  </a:ext>
                </a:extLst>
              </p14:cNvPr>
              <p14:cNvContentPartPr/>
              <p14:nvPr/>
            </p14:nvContentPartPr>
            <p14:xfrm>
              <a:off x="8065491" y="3198619"/>
              <a:ext cx="528480" cy="275400"/>
            </p14:xfrm>
          </p:contentPart>
        </mc:Choice>
        <mc:Fallback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F66C91F0-B9C4-E3F8-BD38-DFBC0568188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56851" y="3189619"/>
                <a:ext cx="546120" cy="29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6011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F9D1A-C32D-1CFB-F1B3-EF1CB2E49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7"/>
            <a:ext cx="5547359" cy="1043194"/>
          </a:xfrm>
        </p:spPr>
        <p:txBody>
          <a:bodyPr>
            <a:normAutofit/>
          </a:bodyPr>
          <a:lstStyle/>
          <a:p>
            <a:r>
              <a:rPr lang="de-DE" sz="3600" dirty="0"/>
              <a:t>Output </a:t>
            </a:r>
            <a:r>
              <a:rPr lang="de-DE" sz="3600" dirty="0" err="1"/>
              <a:t>Projection</a:t>
            </a:r>
            <a:endParaRPr lang="de-DE" dirty="0"/>
          </a:p>
        </p:txBody>
      </p:sp>
      <p:sp>
        <p:nvSpPr>
          <p:cNvPr id="1033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EB208-C310-D327-0821-1F1849316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24" y="1631092"/>
            <a:ext cx="5954087" cy="46832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800" dirty="0"/>
              <a:t>Final </a:t>
            </a:r>
            <a:r>
              <a:rPr lang="de-DE" sz="1800" dirty="0" err="1"/>
              <a:t>layer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model</a:t>
            </a:r>
            <a:r>
              <a:rPr lang="de-DE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dirty="0"/>
              <a:t>Linear </a:t>
            </a:r>
            <a:r>
              <a:rPr lang="de-DE" sz="1800" dirty="0" err="1"/>
              <a:t>transformation</a:t>
            </a:r>
            <a:r>
              <a:rPr lang="de-DE" sz="1800" dirty="0"/>
              <a:t> </a:t>
            </a:r>
            <a:r>
              <a:rPr lang="de-DE" sz="1800" dirty="0" err="1"/>
              <a:t>followed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softmax</a:t>
            </a:r>
            <a:r>
              <a:rPr lang="de-DE" sz="1800" dirty="0"/>
              <a:t> </a:t>
            </a:r>
            <a:r>
              <a:rPr lang="de-DE" sz="1800" dirty="0" err="1"/>
              <a:t>activation</a:t>
            </a:r>
            <a:r>
              <a:rPr lang="de-DE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dirty="0"/>
              <a:t>Maps </a:t>
            </a:r>
            <a:r>
              <a:rPr lang="de-DE" sz="1800" dirty="0" err="1"/>
              <a:t>decoder</a:t>
            </a:r>
            <a:r>
              <a:rPr lang="de-DE" sz="1800" dirty="0"/>
              <a:t> </a:t>
            </a:r>
            <a:r>
              <a:rPr lang="de-DE" sz="1800" dirty="0" err="1"/>
              <a:t>outputs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a </a:t>
            </a:r>
            <a:r>
              <a:rPr lang="de-DE" sz="1800" dirty="0" err="1"/>
              <a:t>probability</a:t>
            </a:r>
            <a:r>
              <a:rPr lang="de-DE" sz="1800" dirty="0"/>
              <a:t> </a:t>
            </a:r>
            <a:r>
              <a:rPr lang="de-DE" sz="1800" dirty="0" err="1"/>
              <a:t>distribution</a:t>
            </a:r>
            <a:r>
              <a:rPr lang="de-DE" sz="1800" dirty="0"/>
              <a:t> </a:t>
            </a:r>
            <a:r>
              <a:rPr lang="de-DE" sz="1800" dirty="0" err="1"/>
              <a:t>over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vocabulary</a:t>
            </a:r>
            <a:r>
              <a:rPr lang="de-DE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dirty="0" err="1"/>
              <a:t>Enables</a:t>
            </a:r>
            <a:r>
              <a:rPr lang="de-DE" sz="1800" dirty="0"/>
              <a:t> </a:t>
            </a:r>
            <a:r>
              <a:rPr lang="de-DE" sz="1800" dirty="0" err="1"/>
              <a:t>generating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next</a:t>
            </a:r>
            <a:r>
              <a:rPr lang="de-DE" sz="1800" dirty="0"/>
              <a:t> </a:t>
            </a:r>
            <a:r>
              <a:rPr lang="de-DE" sz="1800" dirty="0" err="1"/>
              <a:t>token</a:t>
            </a:r>
            <a:r>
              <a:rPr lang="de-DE" sz="1800" dirty="0"/>
              <a:t>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response</a:t>
            </a:r>
            <a:r>
              <a:rPr lang="de-DE" sz="1800" dirty="0"/>
              <a:t> </a:t>
            </a:r>
            <a:r>
              <a:rPr lang="de-DE" sz="1800" dirty="0" err="1"/>
              <a:t>sequence</a:t>
            </a:r>
            <a:r>
              <a:rPr lang="de-DE" sz="1800" dirty="0"/>
              <a:t>.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1035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6/27/23</a:t>
            </a:fld>
            <a:endParaRPr lang="en-US" dirty="0"/>
          </a:p>
        </p:txBody>
      </p:sp>
      <p:sp>
        <p:nvSpPr>
          <p:cNvPr id="1037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D506BD6-0657-9A98-8DC2-9914A4A21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76" r="11717" b="63326"/>
          <a:stretch/>
        </p:blipFill>
        <p:spPr>
          <a:xfrm>
            <a:off x="7671730" y="865827"/>
            <a:ext cx="2895085" cy="2355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FD9F99E7-08C4-E1FE-51F8-8C3150F9ED82}"/>
                  </a:ext>
                </a:extLst>
              </p14:cNvPr>
              <p14:cNvContentPartPr/>
              <p14:nvPr/>
            </p14:nvContentPartPr>
            <p14:xfrm>
              <a:off x="2849205" y="5577509"/>
              <a:ext cx="360" cy="540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FD9F99E7-08C4-E1FE-51F8-8C3150F9ED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4885" y="5573189"/>
                <a:ext cx="900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67DE438E-7BF4-B3F5-67EA-3997D5D044EF}"/>
                  </a:ext>
                </a:extLst>
              </p14:cNvPr>
              <p14:cNvContentPartPr/>
              <p14:nvPr/>
            </p14:nvContentPartPr>
            <p14:xfrm>
              <a:off x="8064885" y="2494829"/>
              <a:ext cx="1800" cy="36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67DE438E-7BF4-B3F5-67EA-3997D5D044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1285" y="249050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5E317B66-49E0-95BF-038B-BD49501A0B3F}"/>
                  </a:ext>
                </a:extLst>
              </p14:cNvPr>
              <p14:cNvContentPartPr/>
              <p14:nvPr/>
            </p14:nvContentPartPr>
            <p14:xfrm>
              <a:off x="4081866" y="3794064"/>
              <a:ext cx="1800" cy="3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5E317B66-49E0-95BF-038B-BD49501A0B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7546" y="3789744"/>
                <a:ext cx="1044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Grafik 15">
            <a:extLst>
              <a:ext uri="{FF2B5EF4-FFF2-40B4-BE49-F238E27FC236}">
                <a16:creationId xmlns:a16="http://schemas.microsoft.com/office/drawing/2014/main" id="{18F863A6-107F-2A43-484E-7F8D47779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2011" y="3221803"/>
            <a:ext cx="5195957" cy="26716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41D76FCC-2E47-9DA0-FB21-6D261000DD1F}"/>
                  </a:ext>
                </a:extLst>
              </p14:cNvPr>
              <p14:cNvContentPartPr/>
              <p14:nvPr/>
            </p14:nvContentPartPr>
            <p14:xfrm>
              <a:off x="9830931" y="1810819"/>
              <a:ext cx="711720" cy="33480"/>
            </p14:xfrm>
          </p:contentPart>
        </mc:Choice>
        <mc:Fallback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41D76FCC-2E47-9DA0-FB21-6D261000DD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22291" y="1801819"/>
                <a:ext cx="7293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27EDC0D8-926C-6187-D147-4F86DA43C79D}"/>
                  </a:ext>
                </a:extLst>
              </p14:cNvPr>
              <p14:cNvContentPartPr/>
              <p14:nvPr/>
            </p14:nvContentPartPr>
            <p14:xfrm>
              <a:off x="9823011" y="1683739"/>
              <a:ext cx="159480" cy="296640"/>
            </p14:xfrm>
          </p:contentPart>
        </mc:Choice>
        <mc:Fallback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27EDC0D8-926C-6187-D147-4F86DA43C7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14371" y="1674739"/>
                <a:ext cx="177120" cy="31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0153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17141-7B9B-7A64-10B3-66BBE33E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3536516" cy="2109688"/>
          </a:xfrm>
        </p:spPr>
        <p:txBody>
          <a:bodyPr anchor="t">
            <a:normAutofit/>
          </a:bodyPr>
          <a:lstStyle/>
          <a:p>
            <a:r>
              <a:rPr lang="de-IT" dirty="0"/>
              <a:t>Why is GPT performing so well?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4" name="Grafik 3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59A6D172-EFC0-99B6-2580-43F7CC037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" r="-1" b="-1"/>
          <a:stretch/>
        </p:blipFill>
        <p:spPr>
          <a:xfrm>
            <a:off x="953722" y="2778158"/>
            <a:ext cx="2726352" cy="2904604"/>
          </a:xfrm>
          <a:prstGeom prst="rect">
            <a:avLst/>
          </a:prstGeom>
          <a:noFill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D4E9B4-94D0-97D1-019D-917401D8C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12" y="952500"/>
            <a:ext cx="6784221" cy="51054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Feedforward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enhances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non-linear </a:t>
            </a:r>
            <a:r>
              <a:rPr lang="de-DE" dirty="0" err="1"/>
              <a:t>transformations</a:t>
            </a:r>
            <a:r>
              <a:rPr lang="de-DE" dirty="0"/>
              <a:t> and </a:t>
            </a:r>
            <a:r>
              <a:rPr lang="de-DE" dirty="0" err="1"/>
              <a:t>position-wise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Attention </a:t>
            </a:r>
            <a:r>
              <a:rPr lang="de-DE" dirty="0" err="1"/>
              <a:t>captures</a:t>
            </a:r>
            <a:r>
              <a:rPr lang="de-DE" dirty="0"/>
              <a:t> global </a:t>
            </a:r>
            <a:r>
              <a:rPr lang="de-DE" dirty="0" err="1"/>
              <a:t>dependencies</a:t>
            </a:r>
            <a:r>
              <a:rPr lang="de-DE" dirty="0"/>
              <a:t> and </a:t>
            </a:r>
            <a:r>
              <a:rPr lang="de-DE" dirty="0" err="1"/>
              <a:t>long</a:t>
            </a:r>
            <a:r>
              <a:rPr lang="de-DE" dirty="0"/>
              <a:t>-range </a:t>
            </a:r>
            <a:r>
              <a:rPr lang="de-DE" dirty="0" err="1"/>
              <a:t>relationships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Feedforward</a:t>
            </a:r>
            <a:r>
              <a:rPr lang="de-DE" dirty="0"/>
              <a:t> network </a:t>
            </a:r>
            <a:r>
              <a:rPr lang="de-DE" dirty="0" err="1"/>
              <a:t>captures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 and </a:t>
            </a:r>
            <a:r>
              <a:rPr lang="de-DE" dirty="0" err="1"/>
              <a:t>fine-grained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and global </a:t>
            </a:r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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in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and </a:t>
            </a:r>
            <a:r>
              <a:rPr lang="de-DE" dirty="0" err="1"/>
              <a:t>generation</a:t>
            </a:r>
            <a:r>
              <a:rPr lang="de-DE" dirty="0"/>
              <a:t>.</a:t>
            </a:r>
          </a:p>
          <a:p>
            <a:endParaRPr lang="de-IT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966F84F2-8A04-4430-BDD5-201029A017D9}" type="datetime1">
              <a:rPr lang="en-US" smtClean="0"/>
              <a:pPr>
                <a:spcAft>
                  <a:spcPts val="600"/>
                </a:spcAft>
              </a:pPr>
              <a:t>6/27/23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7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C7FEBF-6BEF-8ECB-22CC-D13C6AB73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IT" dirty="0"/>
              <a:t>What this presentation aims to do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F2BEAD-31FE-04F1-B4D0-F2231B0D9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1) </a:t>
            </a:r>
            <a:r>
              <a:rPr lang="de-DE" dirty="0" err="1"/>
              <a:t>explains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, </a:t>
            </a:r>
            <a:br>
              <a:rPr lang="de-DE" dirty="0"/>
            </a:br>
            <a:r>
              <a:rPr lang="de-DE" dirty="0"/>
              <a:t>2) </a:t>
            </a:r>
            <a:r>
              <a:rPr lang="de-DE" dirty="0" err="1"/>
              <a:t>highlights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 (e.g. </a:t>
            </a:r>
            <a:r>
              <a:rPr lang="de-DE" dirty="0" err="1"/>
              <a:t>attention</a:t>
            </a:r>
            <a:r>
              <a:rPr lang="de-DE" dirty="0"/>
              <a:t>, </a:t>
            </a:r>
            <a:r>
              <a:rPr lang="de-DE" dirty="0" err="1"/>
              <a:t>encoder</a:t>
            </a:r>
            <a:r>
              <a:rPr lang="de-DE" dirty="0"/>
              <a:t>, </a:t>
            </a:r>
            <a:r>
              <a:rPr lang="de-DE" dirty="0" err="1"/>
              <a:t>decoder</a:t>
            </a:r>
            <a:r>
              <a:rPr lang="de-DE" dirty="0"/>
              <a:t>, etc.) in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detail</a:t>
            </a:r>
            <a:r>
              <a:rPr lang="de-DE" dirty="0"/>
              <a:t>, </a:t>
            </a:r>
            <a:br>
              <a:rPr lang="de-DE" dirty="0"/>
            </a:br>
            <a:r>
              <a:rPr lang="de-DE" dirty="0"/>
              <a:t>3) </a:t>
            </a:r>
            <a:r>
              <a:rPr lang="de-DE" dirty="0" err="1"/>
              <a:t>connects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</a:t>
            </a:r>
            <a:br>
              <a:rPr lang="de-DE" dirty="0"/>
            </a:br>
            <a:r>
              <a:rPr lang="de-DE" dirty="0"/>
              <a:t>4) and </a:t>
            </a:r>
            <a:r>
              <a:rPr lang="de-DE" dirty="0" err="1"/>
              <a:t>explains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perform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. </a:t>
            </a:r>
            <a:endParaRPr lang="de-IT" dirty="0"/>
          </a:p>
        </p:txBody>
      </p:sp>
    </p:spTree>
    <p:extLst>
      <p:ext uri="{BB962C8B-B14F-4D97-AF65-F5344CB8AC3E}">
        <p14:creationId xmlns:p14="http://schemas.microsoft.com/office/powerpoint/2010/main" val="927498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D8362-30DB-A81B-832A-0F51C9815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>
            <a:normAutofit/>
          </a:bodyPr>
          <a:lstStyle/>
          <a:p>
            <a:r>
              <a:rPr lang="de-IT"/>
              <a:t>General overview 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BA1D64-5867-DA58-E89F-34DEB4E71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36" y="1838528"/>
            <a:ext cx="5547360" cy="42321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1800" dirty="0"/>
              <a:t>Encoder-decoder </a:t>
            </a:r>
            <a:r>
              <a:rPr lang="de-DE" sz="1800" dirty="0" err="1"/>
              <a:t>structure</a:t>
            </a:r>
            <a:r>
              <a:rPr lang="de-DE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dirty="0"/>
              <a:t>Encoder </a:t>
            </a:r>
            <a:r>
              <a:rPr lang="de-DE" sz="1800" dirty="0" err="1"/>
              <a:t>maps</a:t>
            </a:r>
            <a:r>
              <a:rPr lang="de-DE" sz="1800" dirty="0"/>
              <a:t> </a:t>
            </a:r>
            <a:r>
              <a:rPr lang="de-DE" sz="1800" dirty="0" err="1"/>
              <a:t>input</a:t>
            </a:r>
            <a:r>
              <a:rPr lang="de-DE" sz="1800" dirty="0"/>
              <a:t> </a:t>
            </a:r>
            <a:r>
              <a:rPr lang="de-DE" sz="1800" dirty="0" err="1"/>
              <a:t>symbols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continuous</a:t>
            </a:r>
            <a:r>
              <a:rPr lang="de-DE" sz="1800" dirty="0"/>
              <a:t> </a:t>
            </a:r>
            <a:r>
              <a:rPr lang="de-DE" sz="1800" dirty="0" err="1"/>
              <a:t>representations</a:t>
            </a:r>
            <a:r>
              <a:rPr lang="de-DE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dirty="0"/>
              <a:t>Decoder </a:t>
            </a:r>
            <a:r>
              <a:rPr lang="de-DE" sz="1800" dirty="0" err="1"/>
              <a:t>generates</a:t>
            </a:r>
            <a:r>
              <a:rPr lang="de-DE" sz="1800" dirty="0"/>
              <a:t> </a:t>
            </a:r>
            <a:r>
              <a:rPr lang="de-DE" sz="1800" dirty="0" err="1"/>
              <a:t>output</a:t>
            </a:r>
            <a:r>
              <a:rPr lang="de-DE" sz="1800" dirty="0"/>
              <a:t> </a:t>
            </a:r>
            <a:r>
              <a:rPr lang="de-DE" sz="1800" dirty="0" err="1"/>
              <a:t>symbols</a:t>
            </a:r>
            <a:r>
              <a:rPr lang="de-DE" sz="1800" dirty="0"/>
              <a:t> </a:t>
            </a:r>
            <a:r>
              <a:rPr lang="de-DE" sz="1800" dirty="0" err="1"/>
              <a:t>sequentially</a:t>
            </a:r>
            <a:r>
              <a:rPr lang="de-DE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dirty="0"/>
              <a:t>Auto-regressive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previously</a:t>
            </a:r>
            <a:r>
              <a:rPr lang="de-DE" sz="1800" dirty="0"/>
              <a:t> </a:t>
            </a:r>
            <a:r>
              <a:rPr lang="de-DE" sz="1800" dirty="0" err="1"/>
              <a:t>generated</a:t>
            </a:r>
            <a:r>
              <a:rPr lang="de-DE" sz="1800" dirty="0"/>
              <a:t> </a:t>
            </a:r>
            <a:r>
              <a:rPr lang="de-DE" sz="1800" dirty="0" err="1"/>
              <a:t>symbols</a:t>
            </a:r>
            <a:r>
              <a:rPr lang="de-DE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dirty="0"/>
              <a:t>Transformer </a:t>
            </a:r>
            <a:r>
              <a:rPr lang="de-DE" sz="1800" dirty="0" err="1"/>
              <a:t>architecture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encoder</a:t>
            </a:r>
            <a:r>
              <a:rPr lang="de-DE" sz="1800" dirty="0"/>
              <a:t> and </a:t>
            </a:r>
            <a:r>
              <a:rPr lang="de-DE" sz="1800" dirty="0" err="1"/>
              <a:t>decoder</a:t>
            </a:r>
            <a:r>
              <a:rPr lang="de-DE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dirty="0" err="1"/>
              <a:t>Stacked</a:t>
            </a:r>
            <a:r>
              <a:rPr lang="de-DE" sz="1800" dirty="0"/>
              <a:t> </a:t>
            </a:r>
            <a:r>
              <a:rPr lang="de-DE" sz="1800" dirty="0" err="1"/>
              <a:t>self</a:t>
            </a:r>
            <a:r>
              <a:rPr lang="de-DE" sz="1800" dirty="0"/>
              <a:t>-attention and fully </a:t>
            </a:r>
            <a:r>
              <a:rPr lang="de-DE" sz="1800" dirty="0" err="1"/>
              <a:t>connected</a:t>
            </a:r>
            <a:r>
              <a:rPr lang="de-DE" sz="1800" dirty="0"/>
              <a:t> </a:t>
            </a:r>
            <a:r>
              <a:rPr lang="de-DE" sz="1800" dirty="0" err="1"/>
              <a:t>layers</a:t>
            </a:r>
            <a:r>
              <a:rPr lang="de-DE" sz="1800" dirty="0"/>
              <a:t> </a:t>
            </a:r>
            <a:r>
              <a:rPr lang="de-DE" sz="1800" dirty="0" err="1"/>
              <a:t>used</a:t>
            </a:r>
            <a:r>
              <a:rPr lang="de-DE" sz="1800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de-IT" sz="1400" dirty="0"/>
          </a:p>
        </p:txBody>
      </p:sp>
      <p:pic>
        <p:nvPicPr>
          <p:cNvPr id="5" name="Grafik 4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E850C028-59B9-36DC-5309-F7F8D2D12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" r="-1" b="-1"/>
          <a:stretch/>
        </p:blipFill>
        <p:spPr>
          <a:xfrm>
            <a:off x="6261021" y="952500"/>
            <a:ext cx="4804105" cy="5118188"/>
          </a:xfrm>
          <a:prstGeom prst="rect">
            <a:avLst/>
          </a:prstGeo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6F84F2-8A04-4430-BDD5-201029A017D9}" type="datetime1">
              <a:rPr lang="en-US" smtClean="0"/>
              <a:pPr>
                <a:spcAft>
                  <a:spcPts val="600"/>
                </a:spcAft>
              </a:pPr>
              <a:t>6/27/23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9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F9D1A-C32D-1CFB-F1B3-EF1CB2E49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7"/>
            <a:ext cx="5547359" cy="1043194"/>
          </a:xfrm>
        </p:spPr>
        <p:txBody>
          <a:bodyPr>
            <a:normAutofit/>
          </a:bodyPr>
          <a:lstStyle/>
          <a:p>
            <a:r>
              <a:rPr lang="de-DE" dirty="0"/>
              <a:t>Input Encoding</a:t>
            </a:r>
          </a:p>
        </p:txBody>
      </p:sp>
      <p:sp>
        <p:nvSpPr>
          <p:cNvPr id="1033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EB208-C310-D327-0821-1F1849316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24" y="2123849"/>
            <a:ext cx="5547359" cy="32402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Input Encoding: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tokens</a:t>
            </a:r>
            <a:r>
              <a:rPr lang="de-DE" dirty="0"/>
              <a:t> </a:t>
            </a:r>
            <a:r>
              <a:rPr lang="de-DE" dirty="0" err="1"/>
              <a:t>representing</a:t>
            </a:r>
            <a:r>
              <a:rPr lang="de-DE" dirty="0"/>
              <a:t> </a:t>
            </a:r>
            <a:r>
              <a:rPr lang="de-DE" dirty="0" err="1"/>
              <a:t>conversation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and </a:t>
            </a:r>
            <a:r>
              <a:rPr lang="de-DE" dirty="0" err="1"/>
              <a:t>current</a:t>
            </a:r>
            <a:r>
              <a:rPr lang="de-DE" dirty="0"/>
              <a:t> prompt/</a:t>
            </a:r>
            <a:r>
              <a:rPr lang="de-DE" dirty="0" err="1"/>
              <a:t>question</a:t>
            </a:r>
            <a:r>
              <a:rPr lang="de-DE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Tokens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 (</a:t>
            </a:r>
            <a:r>
              <a:rPr lang="de-DE" dirty="0" err="1"/>
              <a:t>token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).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2987637-2721-DBCF-BA63-698AB6652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682" y="1181951"/>
            <a:ext cx="4812827" cy="1937163"/>
          </a:xfrm>
          <a:prstGeom prst="rect">
            <a:avLst/>
          </a:prstGeom>
          <a:noFill/>
        </p:spPr>
      </p:pic>
      <p:pic>
        <p:nvPicPr>
          <p:cNvPr id="1028" name="Picture 4" descr="Step 3: Prepare Your Data | Machine Learning | Google for Developers">
            <a:extLst>
              <a:ext uri="{FF2B5EF4-FFF2-40B4-BE49-F238E27FC236}">
                <a16:creationId xmlns:a16="http://schemas.microsoft.com/office/drawing/2014/main" id="{D9472A88-2C6F-6BF3-4D63-7C56D6F6E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1570" y="3743983"/>
            <a:ext cx="4802730" cy="207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6/27/23</a:t>
            </a:fld>
            <a:endParaRPr lang="en-US" dirty="0"/>
          </a:p>
        </p:txBody>
      </p:sp>
      <p:sp>
        <p:nvSpPr>
          <p:cNvPr id="1037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89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2363D-8D84-95F5-E047-B958CB4E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6995160" cy="1142307"/>
          </a:xfrm>
        </p:spPr>
        <p:txBody>
          <a:bodyPr>
            <a:normAutofit/>
          </a:bodyPr>
          <a:lstStyle/>
          <a:p>
            <a:r>
              <a:rPr lang="de-DE" b="1" dirty="0"/>
              <a:t>Transformer Encoder </a:t>
            </a:r>
            <a:r>
              <a:rPr lang="de-DE" b="1" dirty="0" err="1"/>
              <a:t>Layers</a:t>
            </a:r>
            <a:endParaRPr lang="de-IT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181BE4-C2C8-6F98-F907-990D49AE3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29" y="2003534"/>
            <a:ext cx="6620356" cy="3823254"/>
          </a:xfrm>
          <a:prstGeom prst="rect">
            <a:avLst/>
          </a:prstGeom>
          <a:noFill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8399CE-4215-C560-EB23-C1C4EB28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800" y="2003534"/>
            <a:ext cx="4368452" cy="51054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b="1" dirty="0" err="1"/>
              <a:t>Stacked</a:t>
            </a:r>
            <a:r>
              <a:rPr lang="de-DE" b="1" dirty="0"/>
              <a:t> Transformer </a:t>
            </a:r>
            <a:r>
              <a:rPr lang="de-DE" b="1" dirty="0" err="1"/>
              <a:t>encoder</a:t>
            </a:r>
            <a:r>
              <a:rPr lang="de-DE" b="1" dirty="0"/>
              <a:t> </a:t>
            </a:r>
            <a:r>
              <a:rPr lang="de-DE" b="1" dirty="0" err="1"/>
              <a:t>layers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2 </a:t>
            </a:r>
            <a:r>
              <a:rPr lang="de-DE" b="1" dirty="0" err="1"/>
              <a:t>respective</a:t>
            </a:r>
            <a:r>
              <a:rPr lang="de-DE" b="1" dirty="0"/>
              <a:t> </a:t>
            </a:r>
            <a:r>
              <a:rPr lang="de-DE" b="1" dirty="0" err="1"/>
              <a:t>sublayers</a:t>
            </a:r>
            <a:r>
              <a:rPr lang="de-DE" b="1" dirty="0"/>
              <a:t>: 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Multi-Head Self-Attention </a:t>
            </a:r>
            <a:r>
              <a:rPr lang="de-DE" b="1" dirty="0" err="1"/>
              <a:t>Mechanism</a:t>
            </a:r>
            <a:r>
              <a:rPr lang="de-DE" dirty="0"/>
              <a:t>: </a:t>
            </a:r>
            <a:r>
              <a:rPr lang="de-DE" dirty="0" err="1"/>
              <a:t>Attends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different </a:t>
            </a:r>
            <a:r>
              <a:rPr lang="de-DE" dirty="0" err="1"/>
              <a:t>positions</a:t>
            </a:r>
            <a:r>
              <a:rPr lang="de-DE" dirty="0"/>
              <a:t>, </a:t>
            </a:r>
            <a:r>
              <a:rPr lang="de-DE" dirty="0" err="1"/>
              <a:t>captures</a:t>
            </a:r>
            <a:r>
              <a:rPr lang="de-DE" dirty="0"/>
              <a:t> </a:t>
            </a:r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.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Feed-Forward </a:t>
            </a:r>
            <a:r>
              <a:rPr lang="de-DE" b="1" dirty="0" err="1"/>
              <a:t>Neural</a:t>
            </a:r>
            <a:r>
              <a:rPr lang="de-DE" b="1" dirty="0"/>
              <a:t> Network</a:t>
            </a:r>
            <a:r>
              <a:rPr lang="de-DE" dirty="0"/>
              <a:t>: </a:t>
            </a:r>
            <a:r>
              <a:rPr lang="de-DE" dirty="0" err="1"/>
              <a:t>Applies</a:t>
            </a:r>
            <a:r>
              <a:rPr lang="de-DE" dirty="0"/>
              <a:t> </a:t>
            </a:r>
            <a:r>
              <a:rPr lang="de-DE" dirty="0" err="1"/>
              <a:t>position-wise</a:t>
            </a:r>
            <a:r>
              <a:rPr lang="de-DE" dirty="0"/>
              <a:t> fully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feed</a:t>
            </a:r>
            <a:r>
              <a:rPr lang="de-DE" dirty="0"/>
              <a:t>-forward network.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6F84F2-8A04-4430-BDD5-201029A017D9}" type="datetime1">
              <a:rPr lang="en-US" smtClean="0"/>
              <a:pPr>
                <a:spcAft>
                  <a:spcPts val="600"/>
                </a:spcAft>
              </a:pPr>
              <a:t>6/27/23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B6D82CEC-7CDE-F697-E87A-4FC671A92102}"/>
                  </a:ext>
                </a:extLst>
              </p14:cNvPr>
              <p14:cNvContentPartPr/>
              <p14:nvPr/>
            </p14:nvContentPartPr>
            <p14:xfrm>
              <a:off x="9290346" y="1246704"/>
              <a:ext cx="1800" cy="3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B6D82CEC-7CDE-F697-E87A-4FC671A921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86026" y="1242384"/>
                <a:ext cx="1044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C7598E44-73C5-B6CF-B7BD-66B04C4E1FC5}"/>
                  </a:ext>
                </a:extLst>
              </p14:cNvPr>
              <p14:cNvContentPartPr/>
              <p14:nvPr/>
            </p14:nvContentPartPr>
            <p14:xfrm>
              <a:off x="10808106" y="1887144"/>
              <a:ext cx="360" cy="36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C7598E44-73C5-B6CF-B7BD-66B04C4E1F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03786" y="188282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8BA36CEE-D56E-3799-874B-06064DA0B411}"/>
                  </a:ext>
                </a:extLst>
              </p14:cNvPr>
              <p14:cNvContentPartPr/>
              <p14:nvPr/>
            </p14:nvContentPartPr>
            <p14:xfrm>
              <a:off x="10528026" y="1512744"/>
              <a:ext cx="360" cy="36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8BA36CEE-D56E-3799-874B-06064DA0B4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23706" y="150842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72F55707-A458-29F5-D3C8-D01F177B820C}"/>
                  </a:ext>
                </a:extLst>
              </p14:cNvPr>
              <p14:cNvContentPartPr/>
              <p14:nvPr/>
            </p14:nvContentPartPr>
            <p14:xfrm>
              <a:off x="10159026" y="1528584"/>
              <a:ext cx="360" cy="180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72F55707-A458-29F5-D3C8-D01F177B82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4706" y="1524264"/>
                <a:ext cx="900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D2CD2E37-84C4-5EAF-8DD1-7D2BBB714D13}"/>
                  </a:ext>
                </a:extLst>
              </p14:cNvPr>
              <p14:cNvContentPartPr/>
              <p14:nvPr/>
            </p14:nvContentPartPr>
            <p14:xfrm>
              <a:off x="10364586" y="1751064"/>
              <a:ext cx="360" cy="36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D2CD2E37-84C4-5EAF-8DD1-7D2BBB714D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60266" y="1746744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9509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F9D1A-C32D-1CFB-F1B3-EF1CB2E49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</p:spPr>
        <p:txBody>
          <a:bodyPr>
            <a:normAutofit/>
          </a:bodyPr>
          <a:lstStyle/>
          <a:p>
            <a:r>
              <a:rPr lang="de-DE" sz="4400"/>
              <a:t>Layer Normalization</a:t>
            </a:r>
          </a:p>
        </p:txBody>
      </p:sp>
      <p:sp>
        <p:nvSpPr>
          <p:cNvPr id="1033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EB208-C310-D327-0821-1F1849316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729" y="2028825"/>
            <a:ext cx="4704296" cy="380646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Applied after </a:t>
            </a:r>
            <a:r>
              <a:rPr lang="de-DE" sz="1800" dirty="0" err="1"/>
              <a:t>each</a:t>
            </a:r>
            <a:r>
              <a:rPr lang="de-DE" sz="1800" dirty="0"/>
              <a:t> sub-</a:t>
            </a:r>
            <a:r>
              <a:rPr lang="de-DE" sz="1800" dirty="0" err="1"/>
              <a:t>layer</a:t>
            </a:r>
            <a:r>
              <a:rPr lang="de-DE" sz="1800" dirty="0"/>
              <a:t> </a:t>
            </a:r>
            <a:r>
              <a:rPr lang="de-DE" sz="1800" dirty="0" err="1"/>
              <a:t>within</a:t>
            </a:r>
            <a:r>
              <a:rPr lang="de-DE" sz="1800" dirty="0"/>
              <a:t> an </a:t>
            </a:r>
            <a:r>
              <a:rPr lang="de-DE" sz="1800" dirty="0" err="1"/>
              <a:t>encoder</a:t>
            </a:r>
            <a:r>
              <a:rPr lang="de-DE" sz="1800" dirty="0"/>
              <a:t> </a:t>
            </a:r>
            <a:r>
              <a:rPr lang="de-DE" sz="1800" dirty="0" err="1"/>
              <a:t>layer</a:t>
            </a:r>
            <a:r>
              <a:rPr lang="de-DE" sz="1800" dirty="0"/>
              <a:t>.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 err="1"/>
              <a:t>Normalizes</a:t>
            </a:r>
            <a:r>
              <a:rPr lang="de-DE" sz="1800" dirty="0"/>
              <a:t> </a:t>
            </a:r>
            <a:r>
              <a:rPr lang="de-DE" sz="1800" dirty="0" err="1"/>
              <a:t>outputs</a:t>
            </a:r>
            <a:r>
              <a:rPr lang="de-DE" sz="1800" dirty="0"/>
              <a:t> and </a:t>
            </a:r>
            <a:r>
              <a:rPr lang="de-DE" sz="1800" dirty="0" err="1"/>
              <a:t>facilitates</a:t>
            </a:r>
            <a:r>
              <a:rPr lang="de-DE" sz="1800" dirty="0"/>
              <a:t> </a:t>
            </a:r>
            <a:r>
              <a:rPr lang="de-DE" sz="1800" dirty="0" err="1"/>
              <a:t>stable</a:t>
            </a:r>
            <a:r>
              <a:rPr lang="de-DE" sz="1800" dirty="0"/>
              <a:t> </a:t>
            </a:r>
            <a:r>
              <a:rPr lang="de-DE" sz="1800" dirty="0" err="1"/>
              <a:t>training</a:t>
            </a:r>
            <a:r>
              <a:rPr lang="de-DE" sz="1800" dirty="0"/>
              <a:t>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 err="1"/>
              <a:t>Prevents</a:t>
            </a:r>
            <a:r>
              <a:rPr lang="de-DE" sz="1800" dirty="0"/>
              <a:t> </a:t>
            </a:r>
            <a:r>
              <a:rPr lang="de-DE" sz="1800" dirty="0" err="1"/>
              <a:t>unstable</a:t>
            </a:r>
            <a:r>
              <a:rPr lang="de-DE" sz="1800" dirty="0"/>
              <a:t> </a:t>
            </a:r>
            <a:r>
              <a:rPr lang="de-DE" sz="1800" dirty="0" err="1"/>
              <a:t>gradients</a:t>
            </a:r>
            <a:r>
              <a:rPr lang="de-DE" sz="1800" dirty="0"/>
              <a:t> </a:t>
            </a:r>
            <a:r>
              <a:rPr lang="de-DE" sz="1800" dirty="0" err="1"/>
              <a:t>during</a:t>
            </a:r>
            <a:r>
              <a:rPr lang="de-DE" sz="1800" dirty="0"/>
              <a:t> </a:t>
            </a:r>
            <a:r>
              <a:rPr lang="de-DE" sz="1800" dirty="0" err="1"/>
              <a:t>training</a:t>
            </a:r>
            <a:r>
              <a:rPr lang="de-DE" sz="1800" dirty="0"/>
              <a:t> (e.g., </a:t>
            </a:r>
            <a:r>
              <a:rPr lang="de-DE" sz="1800" dirty="0" err="1"/>
              <a:t>exploding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vanishing</a:t>
            </a:r>
            <a:r>
              <a:rPr lang="de-DE" sz="1800" dirty="0"/>
              <a:t> </a:t>
            </a:r>
            <a:r>
              <a:rPr lang="de-DE" sz="1800" dirty="0" err="1"/>
              <a:t>gradients</a:t>
            </a:r>
            <a:r>
              <a:rPr lang="de-DE" sz="1800" dirty="0"/>
              <a:t>).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 err="1"/>
              <a:t>Positioning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layer</a:t>
            </a:r>
            <a:r>
              <a:rPr lang="de-DE" sz="1800" dirty="0"/>
              <a:t> </a:t>
            </a:r>
            <a:r>
              <a:rPr lang="de-DE" sz="1800" dirty="0" err="1"/>
              <a:t>normalization</a:t>
            </a:r>
            <a:r>
              <a:rPr lang="de-DE" sz="1800" dirty="0"/>
              <a:t> </a:t>
            </a:r>
            <a:r>
              <a:rPr lang="de-DE" sz="1800" dirty="0" err="1"/>
              <a:t>affects</a:t>
            </a:r>
            <a:r>
              <a:rPr lang="de-DE" sz="1800" dirty="0"/>
              <a:t> </a:t>
            </a:r>
            <a:r>
              <a:rPr lang="de-DE" sz="1800" dirty="0" err="1"/>
              <a:t>gradient</a:t>
            </a:r>
            <a:r>
              <a:rPr lang="de-DE" sz="1800" dirty="0"/>
              <a:t> </a:t>
            </a:r>
            <a:r>
              <a:rPr lang="de-DE" sz="1800" dirty="0" err="1"/>
              <a:t>behavior</a:t>
            </a:r>
            <a:r>
              <a:rPr lang="de-DE" sz="1800" dirty="0"/>
              <a:t>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 err="1"/>
              <a:t>Pre</a:t>
            </a:r>
            <a:r>
              <a:rPr lang="de-DE" sz="1800" dirty="0"/>
              <a:t>-Layer </a:t>
            </a:r>
            <a:r>
              <a:rPr lang="de-DE" sz="1800" dirty="0" err="1"/>
              <a:t>Normalization</a:t>
            </a:r>
            <a:r>
              <a:rPr lang="de-DE" sz="1800" dirty="0"/>
              <a:t> (</a:t>
            </a:r>
            <a:r>
              <a:rPr lang="de-DE" sz="1800" dirty="0" err="1"/>
              <a:t>Pre</a:t>
            </a:r>
            <a:r>
              <a:rPr lang="de-DE" sz="1800" dirty="0"/>
              <a:t>-LN) variant </a:t>
            </a:r>
            <a:r>
              <a:rPr lang="de-DE" sz="1800" dirty="0" err="1"/>
              <a:t>improves</a:t>
            </a:r>
            <a:r>
              <a:rPr lang="de-DE" sz="1800" dirty="0"/>
              <a:t> </a:t>
            </a:r>
            <a:r>
              <a:rPr lang="de-DE" sz="1800" dirty="0" err="1"/>
              <a:t>gradient</a:t>
            </a:r>
            <a:r>
              <a:rPr lang="de-DE" sz="1800" dirty="0"/>
              <a:t> </a:t>
            </a:r>
            <a:r>
              <a:rPr lang="de-DE" sz="1800" dirty="0" err="1"/>
              <a:t>stability</a:t>
            </a:r>
            <a:r>
              <a:rPr lang="de-DE" sz="1800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de-DE" sz="1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7A0A54-D900-72F2-C69E-951CBB955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315" y="956040"/>
            <a:ext cx="5198841" cy="3873136"/>
          </a:xfrm>
          <a:prstGeom prst="rect">
            <a:avLst/>
          </a:prstGeom>
          <a:noFill/>
        </p:spPr>
      </p:pic>
      <p:sp>
        <p:nvSpPr>
          <p:cNvPr id="1035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6/27/23</a:t>
            </a:fld>
            <a:endParaRPr lang="en-US" dirty="0"/>
          </a:p>
        </p:txBody>
      </p:sp>
      <p:sp>
        <p:nvSpPr>
          <p:cNvPr id="1037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789A8BA-0582-D005-1E56-FE8A4B0EA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315" y="4829176"/>
            <a:ext cx="5198841" cy="137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38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FEE0C-E605-7315-DA5A-A43C3D60D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IT" dirty="0"/>
              <a:t>Layer Normalization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76EBF9-BDB7-2617-B4E8-C32525257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8" y="1877950"/>
            <a:ext cx="10995660" cy="402907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1.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(</a:t>
            </a:r>
            <a:r>
              <a:rPr lang="el-GR" dirty="0"/>
              <a:t>μ) </a:t>
            </a:r>
            <a:r>
              <a:rPr lang="de-DE" dirty="0"/>
              <a:t>and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deviation</a:t>
            </a:r>
            <a:r>
              <a:rPr lang="de-DE" dirty="0"/>
              <a:t> (</a:t>
            </a:r>
            <a:r>
              <a:rPr lang="el-GR" dirty="0"/>
              <a:t>σ)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tensor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b="1" dirty="0"/>
              <a:t> </a:t>
            </a:r>
            <a:r>
              <a:rPr lang="el-GR" b="1" dirty="0"/>
              <a:t>μ = (</a:t>
            </a:r>
            <a:r>
              <a:rPr lang="de-DE" b="1" dirty="0"/>
              <a:t>x1 + x2 + ... + </a:t>
            </a:r>
            <a:r>
              <a:rPr lang="de-DE" b="1" dirty="0" err="1"/>
              <a:t>xn</a:t>
            </a:r>
            <a:r>
              <a:rPr lang="de-DE" b="1" dirty="0"/>
              <a:t>) / </a:t>
            </a:r>
            <a:r>
              <a:rPr lang="de-DE" b="1" dirty="0" err="1"/>
              <a:t>n</a:t>
            </a:r>
            <a:r>
              <a:rPr lang="de-DE" b="1" dirty="0"/>
              <a:t> </a:t>
            </a:r>
            <a:r>
              <a:rPr lang="el-GR" b="1" dirty="0"/>
              <a:t>σ = </a:t>
            </a:r>
            <a:r>
              <a:rPr lang="de-DE" b="1" dirty="0" err="1"/>
              <a:t>sqrt</a:t>
            </a:r>
            <a:r>
              <a:rPr lang="de-DE" b="1" dirty="0"/>
              <a:t>(((x1 - </a:t>
            </a:r>
            <a:r>
              <a:rPr lang="el-GR" b="1" dirty="0"/>
              <a:t>μ)^2 + (</a:t>
            </a:r>
            <a:r>
              <a:rPr lang="de-DE" b="1" dirty="0"/>
              <a:t>x2 - </a:t>
            </a:r>
            <a:r>
              <a:rPr lang="el-GR" b="1" dirty="0"/>
              <a:t>μ)^2 + ... + (</a:t>
            </a:r>
            <a:r>
              <a:rPr lang="de-DE" b="1" dirty="0" err="1"/>
              <a:t>xn</a:t>
            </a:r>
            <a:r>
              <a:rPr lang="de-DE" b="1" dirty="0"/>
              <a:t> - </a:t>
            </a:r>
            <a:r>
              <a:rPr lang="el-GR" b="1" dirty="0"/>
              <a:t>μ)^2) / </a:t>
            </a:r>
            <a:r>
              <a:rPr lang="de-DE" b="1" dirty="0" err="1"/>
              <a:t>n</a:t>
            </a:r>
            <a:r>
              <a:rPr lang="de-DE" b="1" dirty="0"/>
              <a:t>)</a:t>
            </a:r>
          </a:p>
          <a:p>
            <a:pPr marL="0" indent="0">
              <a:buNone/>
            </a:pPr>
            <a:r>
              <a:rPr lang="de-DE" dirty="0"/>
              <a:t>2.  </a:t>
            </a:r>
            <a:r>
              <a:rPr lang="de-DE" dirty="0" err="1"/>
              <a:t>Normalize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tensor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subtracting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and </a:t>
            </a:r>
            <a:r>
              <a:rPr lang="de-DE" dirty="0" err="1"/>
              <a:t>dividing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deviation</a:t>
            </a:r>
            <a:r>
              <a:rPr lang="de-DE" dirty="0"/>
              <a:t>: </a:t>
            </a:r>
          </a:p>
          <a:p>
            <a:pPr marL="0" indent="0">
              <a:buNone/>
            </a:pPr>
            <a:r>
              <a:rPr lang="de-DE" b="1" dirty="0" err="1"/>
              <a:t>y</a:t>
            </a:r>
            <a:r>
              <a:rPr lang="de-DE" b="1" dirty="0"/>
              <a:t> = (x - </a:t>
            </a:r>
            <a:r>
              <a:rPr lang="el-GR" b="1" dirty="0"/>
              <a:t>μ) / σ</a:t>
            </a:r>
          </a:p>
          <a:p>
            <a:pPr marL="0" indent="0">
              <a:buNone/>
            </a:pPr>
            <a:r>
              <a:rPr lang="de-DE" dirty="0"/>
              <a:t>3.   </a:t>
            </a:r>
            <a:r>
              <a:rPr lang="de-DE" dirty="0" err="1"/>
              <a:t>Scale</a:t>
            </a:r>
            <a:r>
              <a:rPr lang="de-DE" dirty="0"/>
              <a:t> and shift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tensor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learnable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: </a:t>
            </a:r>
          </a:p>
          <a:p>
            <a:pPr marL="0" indent="0">
              <a:buNone/>
            </a:pPr>
            <a:r>
              <a:rPr lang="de-DE" b="1" dirty="0" err="1"/>
              <a:t>y</a:t>
            </a:r>
            <a:r>
              <a:rPr lang="de-DE" b="1" dirty="0"/>
              <a:t>' = </a:t>
            </a:r>
            <a:r>
              <a:rPr lang="el-GR" b="1" dirty="0"/>
              <a:t>γ * </a:t>
            </a:r>
            <a:r>
              <a:rPr lang="de-DE" b="1" dirty="0" err="1"/>
              <a:t>y</a:t>
            </a:r>
            <a:r>
              <a:rPr lang="de-DE" b="1" dirty="0"/>
              <a:t> + </a:t>
            </a:r>
            <a:r>
              <a:rPr lang="el-GR" b="1" dirty="0"/>
              <a:t>β</a:t>
            </a:r>
          </a:p>
          <a:p>
            <a:pPr marL="0" indent="0">
              <a:buNone/>
            </a:pPr>
            <a:endParaRPr lang="de-IT" dirty="0"/>
          </a:p>
        </p:txBody>
      </p:sp>
    </p:spTree>
    <p:extLst>
      <p:ext uri="{BB962C8B-B14F-4D97-AF65-F5344CB8AC3E}">
        <p14:creationId xmlns:p14="http://schemas.microsoft.com/office/powerpoint/2010/main" val="223683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F9D1A-C32D-1CFB-F1B3-EF1CB2E49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7"/>
            <a:ext cx="5547359" cy="1043194"/>
          </a:xfrm>
        </p:spPr>
        <p:txBody>
          <a:bodyPr>
            <a:normAutofit/>
          </a:bodyPr>
          <a:lstStyle/>
          <a:p>
            <a:r>
              <a:rPr lang="de-DE"/>
              <a:t>Decoder Layer</a:t>
            </a:r>
            <a:endParaRPr lang="de-DE" dirty="0"/>
          </a:p>
        </p:txBody>
      </p:sp>
      <p:sp>
        <p:nvSpPr>
          <p:cNvPr id="1033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EB208-C310-D327-0821-1F1849316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24" y="1631092"/>
            <a:ext cx="5954087" cy="468321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1600" dirty="0" err="1"/>
              <a:t>Composed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a </a:t>
            </a:r>
            <a:r>
              <a:rPr lang="de-DE" sz="1600" dirty="0" err="1"/>
              <a:t>stack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N = 6 </a:t>
            </a:r>
            <a:r>
              <a:rPr lang="de-DE" sz="1600" dirty="0" err="1"/>
              <a:t>identical</a:t>
            </a:r>
            <a:r>
              <a:rPr lang="de-DE" sz="1600" dirty="0"/>
              <a:t> </a:t>
            </a:r>
            <a:r>
              <a:rPr lang="de-DE" sz="1600" dirty="0" err="1"/>
              <a:t>layers</a:t>
            </a:r>
            <a:endParaRPr lang="de-DE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600" dirty="0" err="1"/>
              <a:t>Each</a:t>
            </a:r>
            <a:r>
              <a:rPr lang="de-DE" sz="1600" dirty="0"/>
              <a:t> </a:t>
            </a:r>
            <a:r>
              <a:rPr lang="de-DE" sz="1600" dirty="0" err="1"/>
              <a:t>decoder</a:t>
            </a:r>
            <a:r>
              <a:rPr lang="de-DE" sz="1600" dirty="0"/>
              <a:t> </a:t>
            </a:r>
            <a:r>
              <a:rPr lang="de-DE" sz="1600" dirty="0" err="1"/>
              <a:t>layer</a:t>
            </a:r>
            <a:r>
              <a:rPr lang="de-DE" sz="1600" dirty="0"/>
              <a:t> </a:t>
            </a:r>
            <a:r>
              <a:rPr lang="de-DE" sz="1600" dirty="0" err="1"/>
              <a:t>includes</a:t>
            </a:r>
            <a:r>
              <a:rPr lang="de-DE" sz="1600" dirty="0"/>
              <a:t> </a:t>
            </a:r>
            <a:r>
              <a:rPr lang="de-DE" sz="1600" dirty="0" err="1"/>
              <a:t>three</a:t>
            </a:r>
            <a:r>
              <a:rPr lang="de-DE" sz="1600" dirty="0"/>
              <a:t> sub-</a:t>
            </a:r>
            <a:r>
              <a:rPr lang="de-DE" sz="1600" dirty="0" err="1"/>
              <a:t>layers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Multi-</a:t>
            </a:r>
            <a:r>
              <a:rPr lang="de-DE" sz="1400" dirty="0" err="1"/>
              <a:t>head</a:t>
            </a:r>
            <a:r>
              <a:rPr lang="de-DE" sz="1400" dirty="0"/>
              <a:t> </a:t>
            </a:r>
            <a:r>
              <a:rPr lang="de-DE" sz="1400" dirty="0" err="1"/>
              <a:t>attention</a:t>
            </a:r>
            <a:r>
              <a:rPr lang="de-DE" sz="1400" dirty="0"/>
              <a:t> </a:t>
            </a:r>
            <a:r>
              <a:rPr lang="de-DE" sz="1400" dirty="0" err="1"/>
              <a:t>over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encoder</a:t>
            </a:r>
            <a:r>
              <a:rPr lang="de-DE" sz="1400" dirty="0"/>
              <a:t> </a:t>
            </a:r>
            <a:r>
              <a:rPr lang="de-DE" sz="1400" dirty="0" err="1"/>
              <a:t>stack</a:t>
            </a:r>
            <a:r>
              <a:rPr lang="de-DE" sz="1400" dirty="0"/>
              <a:t> </a:t>
            </a:r>
            <a:r>
              <a:rPr lang="de-DE" sz="1400" dirty="0" err="1"/>
              <a:t>output</a:t>
            </a:r>
            <a:endParaRPr lang="de-DE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Self-attention (</a:t>
            </a:r>
            <a:r>
              <a:rPr lang="de-DE" sz="1400" dirty="0" err="1"/>
              <a:t>modified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prevent</a:t>
            </a:r>
            <a:r>
              <a:rPr lang="de-DE" sz="1400" dirty="0"/>
              <a:t> </a:t>
            </a:r>
            <a:r>
              <a:rPr lang="de-DE" sz="1400" dirty="0" err="1"/>
              <a:t>attending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subsequent </a:t>
            </a:r>
            <a:r>
              <a:rPr lang="de-DE" sz="1400" dirty="0" err="1"/>
              <a:t>positions</a:t>
            </a:r>
            <a:r>
              <a:rPr lang="de-DE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Feed-forward </a:t>
            </a:r>
            <a:r>
              <a:rPr lang="de-DE" sz="1400" dirty="0" err="1"/>
              <a:t>neural</a:t>
            </a:r>
            <a:r>
              <a:rPr lang="de-DE" sz="1400" dirty="0"/>
              <a:t>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600" dirty="0"/>
              <a:t>Residual </a:t>
            </a:r>
            <a:r>
              <a:rPr lang="de-DE" sz="1600" dirty="0" err="1"/>
              <a:t>connections</a:t>
            </a:r>
            <a:r>
              <a:rPr lang="de-DE" sz="1600" dirty="0"/>
              <a:t> and </a:t>
            </a:r>
            <a:r>
              <a:rPr lang="de-DE" sz="1600" dirty="0" err="1"/>
              <a:t>layer</a:t>
            </a:r>
            <a:r>
              <a:rPr lang="de-DE" sz="1600" dirty="0"/>
              <a:t> </a:t>
            </a:r>
            <a:r>
              <a:rPr lang="de-DE" sz="1600" dirty="0" err="1"/>
              <a:t>normalization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employed</a:t>
            </a:r>
            <a:r>
              <a:rPr lang="de-DE" sz="1600" dirty="0"/>
              <a:t> </a:t>
            </a:r>
            <a:r>
              <a:rPr lang="de-DE" sz="1600" dirty="0" err="1"/>
              <a:t>around</a:t>
            </a:r>
            <a:r>
              <a:rPr lang="de-DE" sz="1600" dirty="0"/>
              <a:t> </a:t>
            </a:r>
            <a:r>
              <a:rPr lang="de-DE" sz="1600" dirty="0" err="1"/>
              <a:t>each</a:t>
            </a:r>
            <a:r>
              <a:rPr lang="de-DE" sz="1600" dirty="0"/>
              <a:t> sub-</a:t>
            </a:r>
            <a:r>
              <a:rPr lang="de-DE" sz="1600" dirty="0" err="1"/>
              <a:t>layer</a:t>
            </a:r>
            <a:endParaRPr lang="de-DE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600" dirty="0" err="1"/>
              <a:t>Masking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applied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positions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attending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subsequent </a:t>
            </a:r>
            <a:r>
              <a:rPr lang="de-DE" sz="1600" dirty="0" err="1"/>
              <a:t>positions</a:t>
            </a:r>
            <a:endParaRPr lang="de-DE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600" dirty="0"/>
              <a:t>Output </a:t>
            </a:r>
            <a:r>
              <a:rPr lang="de-DE" sz="1600" dirty="0" err="1"/>
              <a:t>embeddings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offset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one</a:t>
            </a:r>
            <a:r>
              <a:rPr lang="de-DE" sz="1600" dirty="0"/>
              <a:t> </a:t>
            </a:r>
            <a:r>
              <a:rPr lang="de-DE" sz="1600" dirty="0" err="1"/>
              <a:t>position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maintain</a:t>
            </a:r>
            <a:r>
              <a:rPr lang="de-DE" sz="1600" dirty="0"/>
              <a:t> </a:t>
            </a:r>
            <a:r>
              <a:rPr lang="de-DE" sz="1600" dirty="0" err="1"/>
              <a:t>causality</a:t>
            </a:r>
            <a:r>
              <a:rPr lang="de-DE" sz="1600" dirty="0"/>
              <a:t> in </a:t>
            </a:r>
            <a:r>
              <a:rPr lang="de-DE" sz="1600" dirty="0" err="1"/>
              <a:t>predictions</a:t>
            </a:r>
            <a:endParaRPr lang="de-DE" sz="1600" dirty="0"/>
          </a:p>
        </p:txBody>
      </p:sp>
      <p:sp>
        <p:nvSpPr>
          <p:cNvPr id="1035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6/27/23</a:t>
            </a:fld>
            <a:endParaRPr lang="en-US" dirty="0"/>
          </a:p>
        </p:txBody>
      </p:sp>
      <p:sp>
        <p:nvSpPr>
          <p:cNvPr id="1037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D506BD6-0657-9A98-8DC2-9914A4A2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306" y="1358778"/>
            <a:ext cx="3571469" cy="4399004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AD7C15A-A454-99A9-AE93-46F4DD744DD4}"/>
              </a:ext>
            </a:extLst>
          </p:cNvPr>
          <p:cNvGrpSpPr/>
          <p:nvPr/>
        </p:nvGrpSpPr>
        <p:grpSpPr>
          <a:xfrm>
            <a:off x="10107885" y="2975069"/>
            <a:ext cx="401760" cy="406080"/>
            <a:chOff x="10107885" y="2975069"/>
            <a:chExt cx="40176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A94651FB-5CB4-291B-3DF8-3DA0709EE006}"/>
                    </a:ext>
                  </a:extLst>
                </p14:cNvPr>
                <p14:cNvContentPartPr/>
                <p14:nvPr/>
              </p14:nvContentPartPr>
              <p14:xfrm>
                <a:off x="10133805" y="3143549"/>
                <a:ext cx="375840" cy="1404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A94651FB-5CB4-291B-3DF8-3DA0709EE00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25165" y="3134909"/>
                  <a:ext cx="393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B7D883B4-B8A9-E1F2-C02E-863AB609E458}"/>
                    </a:ext>
                  </a:extLst>
                </p14:cNvPr>
                <p14:cNvContentPartPr/>
                <p14:nvPr/>
              </p14:nvContentPartPr>
              <p14:xfrm>
                <a:off x="10107885" y="2975069"/>
                <a:ext cx="201960" cy="20412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B7D883B4-B8A9-E1F2-C02E-863AB609E4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99245" y="2966069"/>
                  <a:ext cx="219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F859C791-140D-24B3-C7CB-18579A26F294}"/>
                    </a:ext>
                  </a:extLst>
                </p14:cNvPr>
                <p14:cNvContentPartPr/>
                <p14:nvPr/>
              </p14:nvContentPartPr>
              <p14:xfrm>
                <a:off x="10110405" y="3188909"/>
                <a:ext cx="324720" cy="19224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F859C791-140D-24B3-C7CB-18579A26F29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101765" y="3179909"/>
                  <a:ext cx="342360" cy="20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FD9F99E7-08C4-E1FE-51F8-8C3150F9ED82}"/>
                  </a:ext>
                </a:extLst>
              </p14:cNvPr>
              <p14:cNvContentPartPr/>
              <p14:nvPr/>
            </p14:nvContentPartPr>
            <p14:xfrm>
              <a:off x="2849205" y="5577509"/>
              <a:ext cx="360" cy="540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FD9F99E7-08C4-E1FE-51F8-8C3150F9ED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44885" y="5573189"/>
                <a:ext cx="900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67DE438E-7BF4-B3F5-67EA-3997D5D044EF}"/>
                  </a:ext>
                </a:extLst>
              </p14:cNvPr>
              <p14:cNvContentPartPr/>
              <p14:nvPr/>
            </p14:nvContentPartPr>
            <p14:xfrm>
              <a:off x="8064885" y="2494829"/>
              <a:ext cx="1800" cy="36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67DE438E-7BF4-B3F5-67EA-3997D5D044E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60565" y="2490509"/>
                <a:ext cx="1044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7173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F5A104-3291-E558-DEED-71284040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IT" dirty="0"/>
              <a:t>Why Attention?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A74B9B-20D5-628F-8DBA-02DFB12DA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8" y="1627993"/>
            <a:ext cx="10995660" cy="402907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and </a:t>
            </a:r>
            <a:r>
              <a:rPr lang="de-DE" dirty="0" err="1"/>
              <a:t>meaning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Captures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-range </a:t>
            </a:r>
            <a:r>
              <a:rPr lang="de-DE" dirty="0" err="1"/>
              <a:t>dependencies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tokens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flexibility</a:t>
            </a:r>
            <a:r>
              <a:rPr lang="de-DE" dirty="0"/>
              <a:t> and </a:t>
            </a:r>
            <a:r>
              <a:rPr lang="de-DE" dirty="0" err="1"/>
              <a:t>adaptability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Improves</a:t>
            </a:r>
            <a:r>
              <a:rPr lang="de-DE" dirty="0"/>
              <a:t> </a:t>
            </a:r>
            <a:r>
              <a:rPr lang="de-DE" dirty="0" err="1"/>
              <a:t>coherence</a:t>
            </a:r>
            <a:r>
              <a:rPr lang="de-DE" dirty="0"/>
              <a:t> in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.</a:t>
            </a:r>
            <a:endParaRPr lang="de-IT" dirty="0"/>
          </a:p>
          <a:p>
            <a:pPr>
              <a:buFont typeface="Arial" panose="020B0604020202020204" pitchFamily="34" charset="0"/>
              <a:buChar char="•"/>
            </a:pPr>
            <a:r>
              <a:rPr lang="de-IT" dirty="0"/>
              <a:t>Computed within each decoder/encoder layer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/>
              <a:t>Multi-</a:t>
            </a:r>
            <a:r>
              <a:rPr lang="de-DE" dirty="0" err="1"/>
              <a:t>head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 (</a:t>
            </a:r>
            <a:r>
              <a:rPr lang="de-DE" dirty="0" err="1"/>
              <a:t>explained</a:t>
            </a:r>
            <a:r>
              <a:rPr lang="de-DE" dirty="0"/>
              <a:t> </a:t>
            </a:r>
            <a:r>
              <a:rPr lang="de-DE" dirty="0" err="1"/>
              <a:t>specifically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)</a:t>
            </a:r>
            <a:endParaRPr lang="de-I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19CB33-C64B-0E4A-9451-28BD574A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306" y="801666"/>
            <a:ext cx="4023778" cy="4956116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BEBE4CE-F916-A7A7-5FA1-E8BE23785DBF}"/>
              </a:ext>
            </a:extLst>
          </p:cNvPr>
          <p:cNvGrpSpPr/>
          <p:nvPr/>
        </p:nvGrpSpPr>
        <p:grpSpPr>
          <a:xfrm>
            <a:off x="10261124" y="3709396"/>
            <a:ext cx="603720" cy="432360"/>
            <a:chOff x="10261124" y="3709396"/>
            <a:chExt cx="603720" cy="4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74581730-BCF1-4631-602A-5879AF1B5346}"/>
                    </a:ext>
                  </a:extLst>
                </p14:cNvPr>
                <p14:cNvContentPartPr/>
                <p14:nvPr/>
              </p14:nvContentPartPr>
              <p14:xfrm>
                <a:off x="10261124" y="3865276"/>
                <a:ext cx="603720" cy="38520"/>
              </p14:xfrm>
            </p:contentPart>
          </mc:Choice>
          <mc:Fallback xmlns="">
            <p:pic>
              <p:nvPicPr>
                <p:cNvPr id="6" name="Freihand 5">
                  <a:extLst>
                    <a:ext uri="{FF2B5EF4-FFF2-40B4-BE49-F238E27FC236}">
                      <a16:creationId xmlns:a16="http://schemas.microsoft.com/office/drawing/2014/main" id="{74581730-BCF1-4631-602A-5879AF1B534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52484" y="3856636"/>
                  <a:ext cx="621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5D92C5C2-F72D-2032-B739-B136E6CA3015}"/>
                    </a:ext>
                  </a:extLst>
                </p14:cNvPr>
                <p14:cNvContentPartPr/>
                <p14:nvPr/>
              </p14:nvContentPartPr>
              <p14:xfrm>
                <a:off x="10293524" y="3709396"/>
                <a:ext cx="199440" cy="19224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5D92C5C2-F72D-2032-B739-B136E6CA30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284524" y="3700756"/>
                  <a:ext cx="2170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9BEF6DDB-5A82-B019-4F4E-0688794F7625}"/>
                    </a:ext>
                  </a:extLst>
                </p14:cNvPr>
                <p14:cNvContentPartPr/>
                <p14:nvPr/>
              </p14:nvContentPartPr>
              <p14:xfrm>
                <a:off x="10294604" y="3905956"/>
                <a:ext cx="251640" cy="23580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9BEF6DDB-5A82-B019-4F4E-0688794F762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85964" y="3897316"/>
                  <a:ext cx="26928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8CD1879-908E-E613-BA0D-399EE728D92C}"/>
              </a:ext>
            </a:extLst>
          </p:cNvPr>
          <p:cNvGrpSpPr/>
          <p:nvPr/>
        </p:nvGrpSpPr>
        <p:grpSpPr>
          <a:xfrm>
            <a:off x="7666604" y="3832876"/>
            <a:ext cx="534960" cy="340920"/>
            <a:chOff x="7666604" y="3832876"/>
            <a:chExt cx="53496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802EB8B5-2F96-D9D4-1168-C523F714D227}"/>
                    </a:ext>
                  </a:extLst>
                </p14:cNvPr>
                <p14:cNvContentPartPr/>
                <p14:nvPr/>
              </p14:nvContentPartPr>
              <p14:xfrm>
                <a:off x="7666604" y="3832876"/>
                <a:ext cx="534960" cy="1566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802EB8B5-2F96-D9D4-1168-C523F714D22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57964" y="3823876"/>
                  <a:ext cx="552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7882EC87-82D3-2A8C-87B5-A058E2A83F92}"/>
                    </a:ext>
                  </a:extLst>
                </p14:cNvPr>
                <p14:cNvContentPartPr/>
                <p14:nvPr/>
              </p14:nvContentPartPr>
              <p14:xfrm>
                <a:off x="7924724" y="4016116"/>
                <a:ext cx="269640" cy="15768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7882EC87-82D3-2A8C-87B5-A058E2A83F9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16084" y="4007476"/>
                  <a:ext cx="287280" cy="17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6953535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LightSeedLeftStep">
      <a:dk1>
        <a:srgbClr val="000000"/>
      </a:dk1>
      <a:lt1>
        <a:srgbClr val="FFFFFF"/>
      </a:lt1>
      <a:dk2>
        <a:srgbClr val="41242E"/>
      </a:dk2>
      <a:lt2>
        <a:srgbClr val="E2E5E8"/>
      </a:lt2>
      <a:accent1>
        <a:srgbClr val="C99763"/>
      </a:accent1>
      <a:accent2>
        <a:srgbClr val="CC756D"/>
      </a:accent2>
      <a:accent3>
        <a:srgbClr val="D587A1"/>
      </a:accent3>
      <a:accent4>
        <a:srgbClr val="CC6DB4"/>
      </a:accent4>
      <a:accent5>
        <a:srgbClr val="C987D5"/>
      </a:accent5>
      <a:accent6>
        <a:srgbClr val="956DCC"/>
      </a:accent6>
      <a:hlink>
        <a:srgbClr val="6084A9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873</Words>
  <Application>Microsoft Macintosh PowerPoint</Application>
  <PresentationFormat>Breitbild</PresentationFormat>
  <Paragraphs>115</Paragraphs>
  <Slides>17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Amasis MT Pro Medium</vt:lpstr>
      <vt:lpstr>Arial</vt:lpstr>
      <vt:lpstr>Univers Light</vt:lpstr>
      <vt:lpstr>TribuneVTI</vt:lpstr>
      <vt:lpstr>Generative Pretrained Transformers</vt:lpstr>
      <vt:lpstr>What this presentation aims to do </vt:lpstr>
      <vt:lpstr>General overview </vt:lpstr>
      <vt:lpstr>Input Encoding</vt:lpstr>
      <vt:lpstr>Transformer Encoder Layers</vt:lpstr>
      <vt:lpstr>Layer Normalization</vt:lpstr>
      <vt:lpstr>Layer Normalization </vt:lpstr>
      <vt:lpstr>Decoder Layer</vt:lpstr>
      <vt:lpstr>Why Attention?</vt:lpstr>
      <vt:lpstr>Attention explained</vt:lpstr>
      <vt:lpstr>Basic example of Attention in Python</vt:lpstr>
      <vt:lpstr>Attention vs. Multi-Head Attention</vt:lpstr>
      <vt:lpstr>Multi Head Attention</vt:lpstr>
      <vt:lpstr>Attention in encoders/decoder layers</vt:lpstr>
      <vt:lpstr>Position-wise Feed-Forward Networks  </vt:lpstr>
      <vt:lpstr>Output Projection</vt:lpstr>
      <vt:lpstr>Why is GPT performing so well?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Pretrained Transformers</dc:title>
  <dc:creator>Peter Pichler</dc:creator>
  <cp:lastModifiedBy>Peter Pichler</cp:lastModifiedBy>
  <cp:revision>5</cp:revision>
  <dcterms:created xsi:type="dcterms:W3CDTF">2023-06-27T06:52:29Z</dcterms:created>
  <dcterms:modified xsi:type="dcterms:W3CDTF">2023-06-27T14:38:39Z</dcterms:modified>
</cp:coreProperties>
</file>